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8" r:id="rId6"/>
    <p:sldId id="260" r:id="rId7"/>
    <p:sldId id="262" r:id="rId8"/>
    <p:sldId id="269" r:id="rId9"/>
    <p:sldId id="263" r:id="rId10"/>
    <p:sldId id="266"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04E"/>
    <a:srgbClr val="DB2F63"/>
    <a:srgbClr val="D91B5F"/>
    <a:srgbClr val="B82A5E"/>
    <a:srgbClr val="CE2980"/>
    <a:srgbClr val="C226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p:normalViewPr>
  <p:slideViewPr>
    <p:cSldViewPr snapToGrid="0">
      <p:cViewPr varScale="1">
        <p:scale>
          <a:sx n="75" d="100"/>
          <a:sy n="75" d="100"/>
        </p:scale>
        <p:origin x="3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ictc-ctic.ca/" TargetMode="External"/><Relationship Id="rId3" Type="http://schemas.openxmlformats.org/officeDocument/2006/relationships/image" Target="../media/image6.png"/><Relationship Id="rId7" Type="http://schemas.openxmlformats.org/officeDocument/2006/relationships/hyperlink" Target="https://twitter.com/ICTC_CTIC"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youtube.com/c/InformationAndCommunicationsTechnologyCouncil" TargetMode="External"/><Relationship Id="rId5" Type="http://schemas.openxmlformats.org/officeDocument/2006/relationships/hyperlink" Target="https://www.facebook.com/ICTCCTIC" TargetMode="External"/><Relationship Id="rId10" Type="http://schemas.openxmlformats.org/officeDocument/2006/relationships/image" Target="../media/image10.png"/><Relationship Id="rId4" Type="http://schemas.openxmlformats.org/officeDocument/2006/relationships/image" Target="../media/image7.svg"/><Relationship Id="rId9" Type="http://schemas.openxmlformats.org/officeDocument/2006/relationships/hyperlink" Target="https://www.linkedin.com/company/ictc-ctic/"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AD1D-0124-A1FC-7561-7A971DDF6CBB}"/>
              </a:ext>
            </a:extLst>
          </p:cNvPr>
          <p:cNvSpPr>
            <a:spLocks noGrp="1"/>
          </p:cNvSpPr>
          <p:nvPr>
            <p:ph type="ctrTitle"/>
          </p:nvPr>
        </p:nvSpPr>
        <p:spPr>
          <a:xfrm>
            <a:off x="1080000" y="937008"/>
            <a:ext cx="10080000" cy="2387600"/>
          </a:xfrm>
        </p:spPr>
        <p:txBody>
          <a:bodyPr anchor="b">
            <a:normAutofit/>
          </a:bodyPr>
          <a:lstStyle>
            <a:lvl1pPr algn="l">
              <a:defRPr sz="5000" b="1" i="0">
                <a:solidFill>
                  <a:schemeClr val="bg1"/>
                </a:solidFill>
                <a:latin typeface="Barlow"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440220F-5123-37E5-FBE2-EFB6A6C0FFBE}"/>
              </a:ext>
            </a:extLst>
          </p:cNvPr>
          <p:cNvSpPr>
            <a:spLocks noGrp="1"/>
          </p:cNvSpPr>
          <p:nvPr>
            <p:ph type="subTitle" idx="1"/>
          </p:nvPr>
        </p:nvSpPr>
        <p:spPr>
          <a:xfrm>
            <a:off x="1080000" y="3602038"/>
            <a:ext cx="10080000" cy="1655762"/>
          </a:xfrm>
        </p:spPr>
        <p:txBody>
          <a:bodyPr>
            <a:normAutofit/>
          </a:bodyPr>
          <a:lstStyle>
            <a:lvl1pPr marL="0" indent="0" algn="l">
              <a:buNone/>
              <a:defRPr sz="3000">
                <a:solidFill>
                  <a:schemeClr val="bg1"/>
                </a:solidFill>
                <a:latin typeface="Barlow"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7939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21FC-C3AE-1A5C-BDF9-1BC29784BEEC}"/>
              </a:ext>
            </a:extLst>
          </p:cNvPr>
          <p:cNvSpPr>
            <a:spLocks noGrp="1"/>
          </p:cNvSpPr>
          <p:nvPr>
            <p:ph type="title"/>
          </p:nvPr>
        </p:nvSpPr>
        <p:spPr/>
        <p:txBody>
          <a:bodyPr anchor="t"/>
          <a:lstStyle/>
          <a:p>
            <a:r>
              <a:rPr lang="en-US"/>
              <a:t>Click to edit Master title style</a:t>
            </a:r>
          </a:p>
        </p:txBody>
      </p:sp>
    </p:spTree>
    <p:extLst>
      <p:ext uri="{BB962C8B-B14F-4D97-AF65-F5344CB8AC3E}">
        <p14:creationId xmlns:p14="http://schemas.microsoft.com/office/powerpoint/2010/main" val="399569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D62038D-9E57-E697-A302-0FE8F2E5CE8E}"/>
              </a:ext>
            </a:extLst>
          </p:cNvPr>
          <p:cNvSpPr>
            <a:spLocks noGrp="1"/>
          </p:cNvSpPr>
          <p:nvPr>
            <p:ph type="pic" idx="1"/>
          </p:nvPr>
        </p:nvSpPr>
        <p:spPr>
          <a:xfrm>
            <a:off x="1080000" y="1800000"/>
            <a:ext cx="7200000" cy="432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DD253E39-56B2-A671-4B87-ADB5CD122903}"/>
              </a:ext>
            </a:extLst>
          </p:cNvPr>
          <p:cNvSpPr>
            <a:spLocks noGrp="1"/>
          </p:cNvSpPr>
          <p:nvPr>
            <p:ph type="title"/>
          </p:nvPr>
        </p:nvSpPr>
        <p:spPr>
          <a:xfrm>
            <a:off x="1080000" y="540000"/>
            <a:ext cx="9000000" cy="990000"/>
          </a:xfrm>
        </p:spPr>
        <p:txBody>
          <a:bodyPr/>
          <a:lstStyle/>
          <a:p>
            <a:r>
              <a:rPr lang="en-US"/>
              <a:t>Click to edit Master title style</a:t>
            </a:r>
            <a:endParaRPr lang="en-US" dirty="0"/>
          </a:p>
        </p:txBody>
      </p:sp>
    </p:spTree>
    <p:extLst>
      <p:ext uri="{BB962C8B-B14F-4D97-AF65-F5344CB8AC3E}">
        <p14:creationId xmlns:p14="http://schemas.microsoft.com/office/powerpoint/2010/main" val="265217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Titl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D62038D-9E57-E697-A302-0FE8F2E5CE8E}"/>
              </a:ext>
            </a:extLst>
          </p:cNvPr>
          <p:cNvSpPr>
            <a:spLocks noGrp="1"/>
          </p:cNvSpPr>
          <p:nvPr>
            <p:ph type="pic" idx="1"/>
          </p:nvPr>
        </p:nvSpPr>
        <p:spPr>
          <a:xfrm>
            <a:off x="1080000" y="1800000"/>
            <a:ext cx="7200000" cy="43200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a:extLst>
              <a:ext uri="{FF2B5EF4-FFF2-40B4-BE49-F238E27FC236}">
                <a16:creationId xmlns:a16="http://schemas.microsoft.com/office/drawing/2014/main" id="{DD253E39-56B2-A671-4B87-ADB5CD122903}"/>
              </a:ext>
            </a:extLst>
          </p:cNvPr>
          <p:cNvSpPr>
            <a:spLocks noGrp="1"/>
          </p:cNvSpPr>
          <p:nvPr>
            <p:ph type="title"/>
          </p:nvPr>
        </p:nvSpPr>
        <p:spPr>
          <a:xfrm>
            <a:off x="1080000" y="540000"/>
            <a:ext cx="9000000" cy="990000"/>
          </a:xfrm>
        </p:spPr>
        <p:txBody>
          <a:bodyPr anchor="t"/>
          <a:lstStyle/>
          <a:p>
            <a:r>
              <a:rPr lang="en-US"/>
              <a:t>Click to edit Master title style</a:t>
            </a:r>
            <a:endParaRPr lang="en-US" dirty="0"/>
          </a:p>
        </p:txBody>
      </p:sp>
    </p:spTree>
    <p:extLst>
      <p:ext uri="{BB962C8B-B14F-4D97-AF65-F5344CB8AC3E}">
        <p14:creationId xmlns:p14="http://schemas.microsoft.com/office/powerpoint/2010/main" val="28378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7912E89-97CA-8FE2-A381-510DD1C74D12}"/>
              </a:ext>
            </a:extLst>
          </p:cNvPr>
          <p:cNvSpPr>
            <a:spLocks noGrp="1"/>
          </p:cNvSpPr>
          <p:nvPr>
            <p:ph type="pic" idx="1"/>
          </p:nvPr>
        </p:nvSpPr>
        <p:spPr>
          <a:xfrm>
            <a:off x="1079999" y="914400"/>
            <a:ext cx="8274065" cy="46832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18296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7912E89-97CA-8FE2-A381-510DD1C74D12}"/>
              </a:ext>
            </a:extLst>
          </p:cNvPr>
          <p:cNvSpPr>
            <a:spLocks noGrp="1"/>
          </p:cNvSpPr>
          <p:nvPr>
            <p:ph type="pic" idx="1"/>
          </p:nvPr>
        </p:nvSpPr>
        <p:spPr>
          <a:xfrm>
            <a:off x="1079999" y="914400"/>
            <a:ext cx="8274065" cy="4683211"/>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136063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56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654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2032DA-944F-C4DA-D794-2691DB16A1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45954" y="893691"/>
            <a:ext cx="6723355" cy="3168000"/>
          </a:xfrm>
          <a:prstGeom prst="rect">
            <a:avLst/>
          </a:prstGeom>
        </p:spPr>
      </p:pic>
      <p:pic>
        <p:nvPicPr>
          <p:cNvPr id="8" name="Picture 7" descr="A picture containing text, clipart&#10;&#10;Description automatically generated">
            <a:hlinkClick r:id="rId5"/>
            <a:extLst>
              <a:ext uri="{FF2B5EF4-FFF2-40B4-BE49-F238E27FC236}">
                <a16:creationId xmlns:a16="http://schemas.microsoft.com/office/drawing/2014/main" id="{683EA50C-C244-C972-55B4-A58EED27F883}"/>
              </a:ext>
            </a:extLst>
          </p:cNvPr>
          <p:cNvPicPr>
            <a:picLocks noChangeAspect="1"/>
          </p:cNvPicPr>
          <p:nvPr userDrawn="1"/>
        </p:nvPicPr>
        <p:blipFill>
          <a:blip r:embed="rId6"/>
          <a:stretch>
            <a:fillRect/>
          </a:stretch>
        </p:blipFill>
        <p:spPr>
          <a:xfrm>
            <a:off x="4830450" y="4380309"/>
            <a:ext cx="540000" cy="540000"/>
          </a:xfrm>
          <a:prstGeom prst="rect">
            <a:avLst/>
          </a:prstGeom>
        </p:spPr>
      </p:pic>
      <p:pic>
        <p:nvPicPr>
          <p:cNvPr id="10" name="Picture 9" descr="A picture containing ax&#10;&#10;Description automatically generated">
            <a:hlinkClick r:id="rId7"/>
            <a:extLst>
              <a:ext uri="{FF2B5EF4-FFF2-40B4-BE49-F238E27FC236}">
                <a16:creationId xmlns:a16="http://schemas.microsoft.com/office/drawing/2014/main" id="{F748D04E-7D15-BC9B-70A2-CDF00A621153}"/>
              </a:ext>
            </a:extLst>
          </p:cNvPr>
          <p:cNvPicPr>
            <a:picLocks noChangeAspect="1"/>
          </p:cNvPicPr>
          <p:nvPr userDrawn="1"/>
        </p:nvPicPr>
        <p:blipFill>
          <a:blip r:embed="rId8"/>
          <a:stretch>
            <a:fillRect/>
          </a:stretch>
        </p:blipFill>
        <p:spPr>
          <a:xfrm>
            <a:off x="5501985" y="4380309"/>
            <a:ext cx="540000" cy="540000"/>
          </a:xfrm>
          <a:prstGeom prst="rect">
            <a:avLst/>
          </a:prstGeom>
        </p:spPr>
      </p:pic>
      <p:pic>
        <p:nvPicPr>
          <p:cNvPr id="12" name="Picture 11" descr="Icon&#10;&#10;Description automatically generated">
            <a:hlinkClick r:id="rId9"/>
            <a:extLst>
              <a:ext uri="{FF2B5EF4-FFF2-40B4-BE49-F238E27FC236}">
                <a16:creationId xmlns:a16="http://schemas.microsoft.com/office/drawing/2014/main" id="{29A5FFA4-43EF-117E-F4CC-23C671B53C30}"/>
              </a:ext>
            </a:extLst>
          </p:cNvPr>
          <p:cNvPicPr>
            <a:picLocks noChangeAspect="1"/>
          </p:cNvPicPr>
          <p:nvPr userDrawn="1"/>
        </p:nvPicPr>
        <p:blipFill>
          <a:blip r:embed="rId10"/>
          <a:stretch>
            <a:fillRect/>
          </a:stretch>
        </p:blipFill>
        <p:spPr>
          <a:xfrm>
            <a:off x="6173520" y="4380309"/>
            <a:ext cx="540000" cy="540000"/>
          </a:xfrm>
          <a:prstGeom prst="rect">
            <a:avLst/>
          </a:prstGeom>
        </p:spPr>
      </p:pic>
      <p:pic>
        <p:nvPicPr>
          <p:cNvPr id="14" name="Picture 13" descr="Icon&#10;&#10;Description automatically generated">
            <a:hlinkClick r:id="rId11"/>
            <a:extLst>
              <a:ext uri="{FF2B5EF4-FFF2-40B4-BE49-F238E27FC236}">
                <a16:creationId xmlns:a16="http://schemas.microsoft.com/office/drawing/2014/main" id="{B880B060-323F-831E-8A92-F335B0EFE1F0}"/>
              </a:ext>
            </a:extLst>
          </p:cNvPr>
          <p:cNvPicPr>
            <a:picLocks noChangeAspect="1"/>
          </p:cNvPicPr>
          <p:nvPr userDrawn="1"/>
        </p:nvPicPr>
        <p:blipFill>
          <a:blip r:embed="rId12"/>
          <a:stretch>
            <a:fillRect/>
          </a:stretch>
        </p:blipFill>
        <p:spPr>
          <a:xfrm>
            <a:off x="6845056" y="4380309"/>
            <a:ext cx="540000" cy="540000"/>
          </a:xfrm>
          <a:prstGeom prst="rect">
            <a:avLst/>
          </a:prstGeom>
        </p:spPr>
      </p:pic>
      <p:sp>
        <p:nvSpPr>
          <p:cNvPr id="15" name="TextBox 14">
            <a:hlinkClick r:id="rId13"/>
            <a:extLst>
              <a:ext uri="{FF2B5EF4-FFF2-40B4-BE49-F238E27FC236}">
                <a16:creationId xmlns:a16="http://schemas.microsoft.com/office/drawing/2014/main" id="{238345B4-41F6-E73B-C45A-2773AE52863F}"/>
              </a:ext>
            </a:extLst>
          </p:cNvPr>
          <p:cNvSpPr txBox="1"/>
          <p:nvPr userDrawn="1"/>
        </p:nvSpPr>
        <p:spPr>
          <a:xfrm>
            <a:off x="0" y="5059680"/>
            <a:ext cx="12192000" cy="707886"/>
          </a:xfrm>
          <a:prstGeom prst="rect">
            <a:avLst/>
          </a:prstGeom>
          <a:noFill/>
        </p:spPr>
        <p:txBody>
          <a:bodyPr wrap="square" rtlCol="0">
            <a:spAutoFit/>
          </a:bodyPr>
          <a:lstStyle/>
          <a:p>
            <a:pPr algn="ctr"/>
            <a:r>
              <a:rPr lang="en-US" sz="4000" b="1" i="0" u="none" dirty="0">
                <a:solidFill>
                  <a:schemeClr val="bg1"/>
                </a:solidFill>
                <a:latin typeface="Barlow" pitchFamily="2" charset="77"/>
              </a:rPr>
              <a:t>www.ictc-ctic.ca</a:t>
            </a:r>
          </a:p>
        </p:txBody>
      </p:sp>
      <p:sp>
        <p:nvSpPr>
          <p:cNvPr id="16" name="Rectangle 15">
            <a:hlinkClick r:id="rId13"/>
            <a:extLst>
              <a:ext uri="{FF2B5EF4-FFF2-40B4-BE49-F238E27FC236}">
                <a16:creationId xmlns:a16="http://schemas.microsoft.com/office/drawing/2014/main" id="{ECB38455-3C76-F409-FA71-DEE9D73778D1}"/>
              </a:ext>
            </a:extLst>
          </p:cNvPr>
          <p:cNvSpPr/>
          <p:nvPr userDrawn="1"/>
        </p:nvSpPr>
        <p:spPr>
          <a:xfrm>
            <a:off x="3913632" y="4920309"/>
            <a:ext cx="4364736" cy="104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662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AC6E9-0179-DC91-C019-26194DBACAEA}"/>
              </a:ext>
            </a:extLst>
          </p:cNvPr>
          <p:cNvSpPr>
            <a:spLocks noGrp="1"/>
          </p:cNvSpPr>
          <p:nvPr>
            <p:ph type="dt" sz="half" idx="10"/>
          </p:nvPr>
        </p:nvSpPr>
        <p:spPr/>
        <p:txBody>
          <a:bodyPr/>
          <a:lstStyle/>
          <a:p>
            <a:fld id="{C9F15DCD-2E24-4CEE-A8E4-90B018FA8FD0}" type="datetimeFigureOut">
              <a:rPr lang="en-CA" smtClean="0"/>
              <a:t>2025-01-17</a:t>
            </a:fld>
            <a:endParaRPr lang="en-CA"/>
          </a:p>
        </p:txBody>
      </p:sp>
      <p:sp>
        <p:nvSpPr>
          <p:cNvPr id="3" name="Footer Placeholder 2">
            <a:extLst>
              <a:ext uri="{FF2B5EF4-FFF2-40B4-BE49-F238E27FC236}">
                <a16:creationId xmlns:a16="http://schemas.microsoft.com/office/drawing/2014/main" id="{3D128589-24E4-44DF-7A38-140296F1E65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AE2D389-BCB9-828B-CC1E-7E88AC46E2FE}"/>
              </a:ext>
            </a:extLst>
          </p:cNvPr>
          <p:cNvSpPr>
            <a:spLocks noGrp="1"/>
          </p:cNvSpPr>
          <p:nvPr>
            <p:ph type="sldNum" sz="quarter" idx="12"/>
          </p:nvPr>
        </p:nvSpPr>
        <p:spPr/>
        <p:txBody>
          <a:bodyPr/>
          <a:lstStyle/>
          <a:p>
            <a:fld id="{1A6FA048-6A8E-48D0-A6C4-9AF92593C747}" type="slidenum">
              <a:rPr lang="en-CA" smtClean="0"/>
              <a:t>‹#›</a:t>
            </a:fld>
            <a:endParaRPr lang="en-CA"/>
          </a:p>
        </p:txBody>
      </p:sp>
    </p:spTree>
    <p:extLst>
      <p:ext uri="{BB962C8B-B14F-4D97-AF65-F5344CB8AC3E}">
        <p14:creationId xmlns:p14="http://schemas.microsoft.com/office/powerpoint/2010/main" val="21745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Presenter 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AD1D-0124-A1FC-7561-7A971DDF6CBB}"/>
              </a:ext>
            </a:extLst>
          </p:cNvPr>
          <p:cNvSpPr>
            <a:spLocks noGrp="1"/>
          </p:cNvSpPr>
          <p:nvPr>
            <p:ph type="ctrTitle"/>
          </p:nvPr>
        </p:nvSpPr>
        <p:spPr>
          <a:xfrm>
            <a:off x="1080000" y="937008"/>
            <a:ext cx="10080000" cy="2387600"/>
          </a:xfrm>
        </p:spPr>
        <p:txBody>
          <a:bodyPr anchor="b">
            <a:normAutofit/>
          </a:bodyPr>
          <a:lstStyle>
            <a:lvl1pPr algn="l">
              <a:defRPr sz="5000" b="1" i="0">
                <a:solidFill>
                  <a:schemeClr val="bg1"/>
                </a:solidFill>
                <a:latin typeface="Barlow"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440220F-5123-37E5-FBE2-EFB6A6C0FFBE}"/>
              </a:ext>
            </a:extLst>
          </p:cNvPr>
          <p:cNvSpPr>
            <a:spLocks noGrp="1"/>
          </p:cNvSpPr>
          <p:nvPr>
            <p:ph type="subTitle" idx="1"/>
          </p:nvPr>
        </p:nvSpPr>
        <p:spPr>
          <a:xfrm>
            <a:off x="1080000" y="3602038"/>
            <a:ext cx="10080000" cy="1655762"/>
          </a:xfrm>
        </p:spPr>
        <p:txBody>
          <a:bodyPr>
            <a:normAutofit/>
          </a:bodyPr>
          <a:lstStyle>
            <a:lvl1pPr marL="0" indent="0" algn="l">
              <a:buNone/>
              <a:defRPr sz="3000">
                <a:solidFill>
                  <a:schemeClr val="bg1"/>
                </a:solidFill>
                <a:latin typeface="Barlow"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C3FB7B8-BEB2-E09B-DE8F-88260D33577E}"/>
              </a:ext>
            </a:extLst>
          </p:cNvPr>
          <p:cNvSpPr>
            <a:spLocks noGrp="1"/>
          </p:cNvSpPr>
          <p:nvPr>
            <p:ph type="dt" sz="half" idx="10"/>
          </p:nvPr>
        </p:nvSpPr>
        <p:spPr>
          <a:xfrm>
            <a:off x="1080000" y="5349875"/>
            <a:ext cx="5016000" cy="927357"/>
          </a:xfrm>
          <a:prstGeom prst="rect">
            <a:avLst/>
          </a:prstGeom>
        </p:spPr>
        <p:txBody>
          <a:bodyPr anchor="b"/>
          <a:lstStyle>
            <a:lvl1pPr>
              <a:defRPr sz="2000">
                <a:solidFill>
                  <a:schemeClr val="bg1"/>
                </a:solidFill>
                <a:latin typeface="Barlow" pitchFamily="2" charset="77"/>
              </a:defRPr>
            </a:lvl1pPr>
          </a:lstStyle>
          <a:p>
            <a:r>
              <a:rPr lang="en-US" dirty="0"/>
              <a:t>Click to edit Master presenter style</a:t>
            </a:r>
          </a:p>
        </p:txBody>
      </p:sp>
    </p:spTree>
    <p:extLst>
      <p:ext uri="{BB962C8B-B14F-4D97-AF65-F5344CB8AC3E}">
        <p14:creationId xmlns:p14="http://schemas.microsoft.com/office/powerpoint/2010/main" val="156395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A6D4-B0C6-1178-F8B4-7B6A7FEF5E89}"/>
              </a:ext>
            </a:extLst>
          </p:cNvPr>
          <p:cNvSpPr>
            <a:spLocks noGrp="1"/>
          </p:cNvSpPr>
          <p:nvPr>
            <p:ph type="title"/>
          </p:nvPr>
        </p:nvSpPr>
        <p:spPr/>
        <p:txBody>
          <a:bodyPr anchor="t"/>
          <a:lstStyle>
            <a:lvl1pPr>
              <a:defRPr>
                <a:solidFill>
                  <a:srgbClr val="D91B5F"/>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434C5B-1DA4-7145-2DD5-78AB74732F61}"/>
              </a:ext>
            </a:extLst>
          </p:cNvPr>
          <p:cNvSpPr>
            <a:spLocks noGrp="1"/>
          </p:cNvSpPr>
          <p:nvPr>
            <p:ph idx="1"/>
          </p:nvPr>
        </p:nvSpPr>
        <p:spPr>
          <a:xfrm>
            <a:off x="1080000" y="1800000"/>
            <a:ext cx="9000000" cy="4320000"/>
          </a:xfrm>
        </p:spPr>
        <p:txBody>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9346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A6D4-B0C6-1178-F8B4-7B6A7FEF5E89}"/>
              </a:ext>
            </a:extLst>
          </p:cNvPr>
          <p:cNvSpPr>
            <a:spLocks noGrp="1"/>
          </p:cNvSpPr>
          <p:nvPr>
            <p:ph type="title"/>
          </p:nvPr>
        </p:nvSpPr>
        <p:spPr>
          <a:xfrm>
            <a:off x="1080000" y="540000"/>
            <a:ext cx="9000000" cy="990000"/>
          </a:xfrm>
        </p:spPr>
        <p:txBody>
          <a:bodyPr anchor="t"/>
          <a:lstStyle>
            <a:lvl1pPr>
              <a:defRPr>
                <a:solidFill>
                  <a:srgbClr val="DB2F6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434C5B-1DA4-7145-2DD5-78AB74732F61}"/>
              </a:ext>
            </a:extLst>
          </p:cNvPr>
          <p:cNvSpPr>
            <a:spLocks noGrp="1"/>
          </p:cNvSpPr>
          <p:nvPr>
            <p:ph idx="1"/>
          </p:nvPr>
        </p:nvSpPr>
        <p:spPr>
          <a:xfrm>
            <a:off x="1080000" y="1800000"/>
            <a:ext cx="9000000" cy="4320000"/>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339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8C0B-2E4F-4F36-54DA-B6B63FC34119}"/>
              </a:ext>
            </a:extLst>
          </p:cNvPr>
          <p:cNvSpPr>
            <a:spLocks noGrp="1"/>
          </p:cNvSpPr>
          <p:nvPr>
            <p:ph type="title"/>
          </p:nvPr>
        </p:nvSpPr>
        <p:spPr>
          <a:xfrm>
            <a:off x="1080000" y="1080000"/>
            <a:ext cx="9000000" cy="2851200"/>
          </a:xfrm>
        </p:spPr>
        <p:txBody>
          <a:bodyPr anchor="b"/>
          <a:lstStyle>
            <a:lvl1pPr>
              <a:defRPr sz="6000">
                <a:solidFill>
                  <a:srgbClr val="D91B5F"/>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596283A-0968-ACE7-025F-E4074D686D8D}"/>
              </a:ext>
            </a:extLst>
          </p:cNvPr>
          <p:cNvSpPr>
            <a:spLocks noGrp="1"/>
          </p:cNvSpPr>
          <p:nvPr>
            <p:ph type="body" idx="1"/>
          </p:nvPr>
        </p:nvSpPr>
        <p:spPr>
          <a:xfrm>
            <a:off x="1080000" y="4203054"/>
            <a:ext cx="9000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88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8C0B-2E4F-4F36-54DA-B6B63FC34119}"/>
              </a:ext>
            </a:extLst>
          </p:cNvPr>
          <p:cNvSpPr>
            <a:spLocks noGrp="1"/>
          </p:cNvSpPr>
          <p:nvPr>
            <p:ph type="title"/>
          </p:nvPr>
        </p:nvSpPr>
        <p:spPr>
          <a:xfrm>
            <a:off x="1080000" y="1080000"/>
            <a:ext cx="9000000" cy="2851200"/>
          </a:xfrm>
        </p:spPr>
        <p:txBody>
          <a:bodyPr anchor="b"/>
          <a:lstStyle>
            <a:lvl1pPr>
              <a:defRPr sz="6000">
                <a:solidFill>
                  <a:srgbClr val="D91B5F"/>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596283A-0968-ACE7-025F-E4074D686D8D}"/>
              </a:ext>
            </a:extLst>
          </p:cNvPr>
          <p:cNvSpPr>
            <a:spLocks noGrp="1"/>
          </p:cNvSpPr>
          <p:nvPr>
            <p:ph type="body" idx="1"/>
          </p:nvPr>
        </p:nvSpPr>
        <p:spPr>
          <a:xfrm>
            <a:off x="1080000" y="4203054"/>
            <a:ext cx="900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215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AD43-C58C-A5C4-95DC-4FB3B9B683F7}"/>
              </a:ext>
            </a:extLst>
          </p:cNvPr>
          <p:cNvSpPr>
            <a:spLocks noGrp="1"/>
          </p:cNvSpPr>
          <p:nvPr>
            <p:ph type="title"/>
          </p:nvPr>
        </p:nvSpPr>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FEA453-81ED-4D8E-B835-48B48600A3EF}"/>
              </a:ext>
            </a:extLst>
          </p:cNvPr>
          <p:cNvSpPr>
            <a:spLocks noGrp="1"/>
          </p:cNvSpPr>
          <p:nvPr>
            <p:ph sz="half" idx="1"/>
          </p:nvPr>
        </p:nvSpPr>
        <p:spPr>
          <a:xfrm>
            <a:off x="1079999" y="1800000"/>
            <a:ext cx="4320000" cy="4320000"/>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683ECBAA-12A1-71CD-4378-8408B15678B0}"/>
              </a:ext>
            </a:extLst>
          </p:cNvPr>
          <p:cNvSpPr>
            <a:spLocks noGrp="1"/>
          </p:cNvSpPr>
          <p:nvPr>
            <p:ph sz="half" idx="2"/>
          </p:nvPr>
        </p:nvSpPr>
        <p:spPr>
          <a:xfrm>
            <a:off x="5760000" y="1800000"/>
            <a:ext cx="4320000" cy="4320000"/>
          </a:xfrm>
        </p:spPr>
        <p:txBody>
          <a:bodyPr/>
          <a:lstStyle/>
          <a:p>
            <a:pPr lvl="0"/>
            <a:r>
              <a:rPr lang="en-US"/>
              <a:t>Click to edit Master text styles</a:t>
            </a:r>
          </a:p>
        </p:txBody>
      </p:sp>
    </p:spTree>
    <p:extLst>
      <p:ext uri="{BB962C8B-B14F-4D97-AF65-F5344CB8AC3E}">
        <p14:creationId xmlns:p14="http://schemas.microsoft.com/office/powerpoint/2010/main" val="402087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AD43-C58C-A5C4-95DC-4FB3B9B683F7}"/>
              </a:ext>
            </a:extLst>
          </p:cNvPr>
          <p:cNvSpPr>
            <a:spLocks noGrp="1"/>
          </p:cNvSpPr>
          <p:nvPr>
            <p:ph type="title"/>
          </p:nvPr>
        </p:nvSpPr>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FEA453-81ED-4D8E-B835-48B48600A3EF}"/>
              </a:ext>
            </a:extLst>
          </p:cNvPr>
          <p:cNvSpPr>
            <a:spLocks noGrp="1"/>
          </p:cNvSpPr>
          <p:nvPr>
            <p:ph sz="half" idx="1"/>
          </p:nvPr>
        </p:nvSpPr>
        <p:spPr>
          <a:xfrm>
            <a:off x="1079999" y="1800000"/>
            <a:ext cx="4320000" cy="4320000"/>
          </a:xfrm>
        </p:spPr>
        <p:txBody>
          <a:bodyPr/>
          <a:lstStyle>
            <a:lvl1pPr>
              <a:defRPr>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683ECBAA-12A1-71CD-4378-8408B15678B0}"/>
              </a:ext>
            </a:extLst>
          </p:cNvPr>
          <p:cNvSpPr>
            <a:spLocks noGrp="1"/>
          </p:cNvSpPr>
          <p:nvPr>
            <p:ph sz="half" idx="2"/>
          </p:nvPr>
        </p:nvSpPr>
        <p:spPr>
          <a:xfrm>
            <a:off x="5760000" y="1800000"/>
            <a:ext cx="4320000" cy="4320000"/>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157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21FC-C3AE-1A5C-BDF9-1BC29784BEEC}"/>
              </a:ext>
            </a:extLst>
          </p:cNvPr>
          <p:cNvSpPr>
            <a:spLocks noGrp="1"/>
          </p:cNvSpPr>
          <p:nvPr>
            <p:ph type="title"/>
          </p:nvPr>
        </p:nvSpPr>
        <p:spPr/>
        <p:txBody>
          <a:bodyPr anchor="t"/>
          <a:lstStyle/>
          <a:p>
            <a:r>
              <a:rPr lang="en-US"/>
              <a:t>Click to edit Master title style</a:t>
            </a:r>
            <a:endParaRPr lang="en-US" dirty="0"/>
          </a:p>
        </p:txBody>
      </p:sp>
    </p:spTree>
    <p:extLst>
      <p:ext uri="{BB962C8B-B14F-4D97-AF65-F5344CB8AC3E}">
        <p14:creationId xmlns:p14="http://schemas.microsoft.com/office/powerpoint/2010/main" val="160719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9EBFD-CD88-0220-8179-2A2304666651}"/>
              </a:ext>
            </a:extLst>
          </p:cNvPr>
          <p:cNvSpPr>
            <a:spLocks noGrp="1"/>
          </p:cNvSpPr>
          <p:nvPr>
            <p:ph type="title"/>
          </p:nvPr>
        </p:nvSpPr>
        <p:spPr>
          <a:xfrm>
            <a:off x="1080000" y="540000"/>
            <a:ext cx="9000000" cy="900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1815FB8-5AE2-73E3-91E6-4A1181ED1034}"/>
              </a:ext>
            </a:extLst>
          </p:cNvPr>
          <p:cNvSpPr>
            <a:spLocks noGrp="1"/>
          </p:cNvSpPr>
          <p:nvPr>
            <p:ph type="body" idx="1"/>
          </p:nvPr>
        </p:nvSpPr>
        <p:spPr>
          <a:xfrm>
            <a:off x="1080000" y="1800000"/>
            <a:ext cx="9000000" cy="4320000"/>
          </a:xfrm>
          <a:prstGeom prst="rect">
            <a:avLst/>
          </a:prstGeom>
        </p:spPr>
        <p:txBody>
          <a:bodyPr vert="horz" lIns="91440" tIns="45720" rIns="91440" bIns="45720" rtlCol="0">
            <a:normAutofit/>
          </a:bodyPr>
          <a:lstStyle/>
          <a:p>
            <a:pPr lvl="0"/>
            <a:r>
              <a:rPr lang="en-US" dirty="0"/>
              <a:t>Click to edit Master text styles</a:t>
            </a:r>
          </a:p>
        </p:txBody>
      </p:sp>
      <p:pic>
        <p:nvPicPr>
          <p:cNvPr id="8" name="Graphic 7">
            <a:extLst>
              <a:ext uri="{FF2B5EF4-FFF2-40B4-BE49-F238E27FC236}">
                <a16:creationId xmlns:a16="http://schemas.microsoft.com/office/drawing/2014/main" id="{F8BF46C5-4917-C7A6-1D90-572531DB19E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9525964" y="5859765"/>
            <a:ext cx="2619735" cy="1018786"/>
          </a:xfrm>
          <a:prstGeom prst="rect">
            <a:avLst/>
          </a:prstGeom>
        </p:spPr>
      </p:pic>
    </p:spTree>
    <p:extLst>
      <p:ext uri="{BB962C8B-B14F-4D97-AF65-F5344CB8AC3E}">
        <p14:creationId xmlns:p14="http://schemas.microsoft.com/office/powerpoint/2010/main" val="2607658694"/>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60" r:id="rId4"/>
    <p:sldLayoutId id="2147483651" r:id="rId5"/>
    <p:sldLayoutId id="2147483661" r:id="rId6"/>
    <p:sldLayoutId id="2147483652" r:id="rId7"/>
    <p:sldLayoutId id="2147483662" r:id="rId8"/>
    <p:sldLayoutId id="2147483654" r:id="rId9"/>
    <p:sldLayoutId id="2147483663" r:id="rId10"/>
    <p:sldLayoutId id="2147483657" r:id="rId11"/>
    <p:sldLayoutId id="2147483664" r:id="rId12"/>
    <p:sldLayoutId id="2147483655" r:id="rId13"/>
    <p:sldLayoutId id="2147483665" r:id="rId14"/>
    <p:sldLayoutId id="2147483658" r:id="rId15"/>
    <p:sldLayoutId id="2147483659" r:id="rId16"/>
    <p:sldLayoutId id="2147483666" r:id="rId17"/>
    <p:sldLayoutId id="2147483668" r:id="rId18"/>
  </p:sldLayoutIdLst>
  <p:txStyles>
    <p:titleStyle>
      <a:lvl1pPr algn="l" defTabSz="914400" rtl="0" eaLnBrk="1" latinLnBrk="0" hangingPunct="1">
        <a:lnSpc>
          <a:spcPct val="90000"/>
        </a:lnSpc>
        <a:spcBef>
          <a:spcPct val="0"/>
        </a:spcBef>
        <a:buNone/>
        <a:defRPr sz="3200" b="1" kern="1200">
          <a:solidFill>
            <a:srgbClr val="DB2F63"/>
          </a:solidFill>
          <a:latin typeface="Barlow" pitchFamily="2" charset="77"/>
          <a:ea typeface="+mj-ea"/>
          <a:cs typeface="+mj-cs"/>
        </a:defRPr>
      </a:lvl1pPr>
    </p:titleStyle>
    <p:bodyStyle>
      <a:lvl1pPr marL="228600" indent="-228600" algn="l" defTabSz="914400" rtl="0" eaLnBrk="1" latinLnBrk="0" hangingPunct="1">
        <a:lnSpc>
          <a:spcPct val="90000"/>
        </a:lnSpc>
        <a:spcBef>
          <a:spcPts val="1000"/>
        </a:spcBef>
        <a:spcAft>
          <a:spcPts val="1000"/>
        </a:spcAft>
        <a:buFont typeface="Arial" panose="020B0604020202020204" pitchFamily="34" charset="0"/>
        <a:buChar char="•"/>
        <a:defRPr sz="2400" b="0" i="0" kern="1200">
          <a:solidFill>
            <a:schemeClr val="tx1"/>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video" Target="https://www.youtube.com/embed/xq3DMHX7dow?feature=oembed" TargetMode="External"/><Relationship Id="rId6" Type="http://schemas.openxmlformats.org/officeDocument/2006/relationships/image" Target="../media/image17.png"/><Relationship Id="rId5" Type="http://schemas.openxmlformats.org/officeDocument/2006/relationships/hyperlink" Target="https://ictc-ctic.ca/"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A6A0-FEB0-6B58-04CF-1571149D0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CD9E6-B1C4-01B9-2E63-50011D86218C}"/>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17F2A914-6F58-BCDA-EE6C-397131E25CF7}"/>
              </a:ext>
            </a:extLst>
          </p:cNvPr>
          <p:cNvSpPr>
            <a:spLocks noGrp="1"/>
          </p:cNvSpPr>
          <p:nvPr>
            <p:ph type="subTitle" idx="1"/>
          </p:nvPr>
        </p:nvSpPr>
        <p:spPr/>
        <p:txBody>
          <a:bodyPr/>
          <a:lstStyle/>
          <a:p>
            <a:endParaRPr lang="en-CA"/>
          </a:p>
        </p:txBody>
      </p:sp>
      <p:sp>
        <p:nvSpPr>
          <p:cNvPr id="6" name="Rectangle 5">
            <a:extLst>
              <a:ext uri="{FF2B5EF4-FFF2-40B4-BE49-F238E27FC236}">
                <a16:creationId xmlns:a16="http://schemas.microsoft.com/office/drawing/2014/main" id="{E795D43A-C316-E1D4-01C8-BB198200C514}"/>
              </a:ext>
            </a:extLst>
          </p:cNvPr>
          <p:cNvSpPr/>
          <p:nvPr/>
        </p:nvSpPr>
        <p:spPr>
          <a:xfrm>
            <a:off x="0" y="0"/>
            <a:ext cx="12273482" cy="7129603"/>
          </a:xfrm>
          <a:prstGeom prst="rect">
            <a:avLst/>
          </a:prstGeom>
          <a:solidFill>
            <a:srgbClr val="1526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descr="A group of people in a room with computers&#10;&#10;Description automatically generated">
            <a:extLst>
              <a:ext uri="{FF2B5EF4-FFF2-40B4-BE49-F238E27FC236}">
                <a16:creationId xmlns:a16="http://schemas.microsoft.com/office/drawing/2014/main" id="{6E707DA9-3066-98A7-C4AE-9AE2AD0EBE07}"/>
              </a:ext>
            </a:extLst>
          </p:cNvPr>
          <p:cNvPicPr>
            <a:picLocks noChangeAspect="1"/>
          </p:cNvPicPr>
          <p:nvPr/>
        </p:nvPicPr>
        <p:blipFill>
          <a:blip r:embed="rId2">
            <a:alphaModFix amt="48000"/>
            <a:extLst>
              <a:ext uri="{28A0092B-C50C-407E-A947-70E740481C1C}">
                <a14:useLocalDpi xmlns:a14="http://schemas.microsoft.com/office/drawing/2010/main" val="0"/>
              </a:ext>
            </a:extLst>
          </a:blip>
          <a:srcRect l="2882" t="1915" r="10377" b="8506"/>
          <a:stretch/>
        </p:blipFill>
        <p:spPr>
          <a:xfrm>
            <a:off x="0" y="-1"/>
            <a:ext cx="12273482" cy="7129603"/>
          </a:xfrm>
          <a:prstGeom prst="rect">
            <a:avLst/>
          </a:prstGeom>
          <a:ln w="57150">
            <a:noFill/>
          </a:ln>
        </p:spPr>
      </p:pic>
      <p:sp>
        <p:nvSpPr>
          <p:cNvPr id="7" name="TextBox 6">
            <a:extLst>
              <a:ext uri="{FF2B5EF4-FFF2-40B4-BE49-F238E27FC236}">
                <a16:creationId xmlns:a16="http://schemas.microsoft.com/office/drawing/2014/main" id="{77781D81-8E49-3A0D-19E5-BFFA3B6BAEA0}"/>
              </a:ext>
            </a:extLst>
          </p:cNvPr>
          <p:cNvSpPr txBox="1"/>
          <p:nvPr/>
        </p:nvSpPr>
        <p:spPr>
          <a:xfrm>
            <a:off x="712721" y="898443"/>
            <a:ext cx="7403083" cy="1107996"/>
          </a:xfrm>
          <a:prstGeom prst="rect">
            <a:avLst/>
          </a:prstGeom>
          <a:noFill/>
        </p:spPr>
        <p:txBody>
          <a:bodyPr wrap="square" rtlCol="0">
            <a:spAutoFit/>
          </a:bodyPr>
          <a:lstStyle/>
          <a:p>
            <a:r>
              <a:rPr lang="en-US" sz="6600" b="1" dirty="0">
                <a:solidFill>
                  <a:schemeClr val="bg1"/>
                </a:solidFill>
                <a:effectLst>
                  <a:outerShdw blurRad="50800" dist="38100" dir="2700000" algn="tl" rotWithShape="0">
                    <a:srgbClr val="15264C">
                      <a:alpha val="34000"/>
                    </a:srgbClr>
                  </a:outerShdw>
                </a:effectLst>
                <a:latin typeface="Barlow ExtraBold" panose="00000900000000000000" pitchFamily="2" charset="0"/>
              </a:rPr>
              <a:t>ICTC CyberTitan</a:t>
            </a:r>
            <a:endParaRPr lang="en-CA" sz="6600" b="1" dirty="0">
              <a:solidFill>
                <a:schemeClr val="bg1"/>
              </a:solidFill>
              <a:effectLst>
                <a:outerShdw blurRad="50800" dist="38100" dir="2700000" algn="tl" rotWithShape="0">
                  <a:srgbClr val="15264C">
                    <a:alpha val="34000"/>
                  </a:srgbClr>
                </a:outerShdw>
              </a:effectLst>
              <a:latin typeface="Barlow ExtraBold" panose="00000900000000000000" pitchFamily="2" charset="0"/>
            </a:endParaRPr>
          </a:p>
        </p:txBody>
      </p:sp>
      <p:sp>
        <p:nvSpPr>
          <p:cNvPr id="8" name="TextBox 7">
            <a:extLst>
              <a:ext uri="{FF2B5EF4-FFF2-40B4-BE49-F238E27FC236}">
                <a16:creationId xmlns:a16="http://schemas.microsoft.com/office/drawing/2014/main" id="{F6B62E87-CF4D-7C95-2CF3-0FE899D5810D}"/>
              </a:ext>
            </a:extLst>
          </p:cNvPr>
          <p:cNvSpPr txBox="1"/>
          <p:nvPr/>
        </p:nvSpPr>
        <p:spPr>
          <a:xfrm>
            <a:off x="712721" y="2002203"/>
            <a:ext cx="7237475" cy="461665"/>
          </a:xfrm>
          <a:prstGeom prst="rect">
            <a:avLst/>
          </a:prstGeom>
          <a:noFill/>
        </p:spPr>
        <p:txBody>
          <a:bodyPr wrap="square" rtlCol="0">
            <a:spAutoFit/>
          </a:bodyPr>
          <a:lstStyle/>
          <a:p>
            <a:r>
              <a:rPr lang="en-US" sz="2400" dirty="0">
                <a:solidFill>
                  <a:schemeClr val="bg1"/>
                </a:solidFill>
                <a:highlight>
                  <a:srgbClr val="D5204E"/>
                </a:highlight>
                <a:latin typeface="Barlow" panose="00000500000000000000" pitchFamily="2" charset="0"/>
                <a:ea typeface="Arial Unicode MS"/>
                <a:cs typeface="Times New Roman" panose="02020603050405020304" pitchFamily="18" charset="0"/>
              </a:rPr>
              <a:t>Canada’s Largest Student Cybersecurity Competition</a:t>
            </a:r>
            <a:endParaRPr lang="en-CA" sz="2400" dirty="0">
              <a:solidFill>
                <a:schemeClr val="bg1"/>
              </a:solidFill>
              <a:highlight>
                <a:srgbClr val="D5204E"/>
              </a:highlight>
              <a:latin typeface="Barlow" panose="00000500000000000000" pitchFamily="2" charset="0"/>
            </a:endParaRPr>
          </a:p>
        </p:txBody>
      </p:sp>
      <p:pic>
        <p:nvPicPr>
          <p:cNvPr id="14" name="Picture 13" descr="A white logo with a leaf and a person in the middle&#10;&#10;Description automatically generated">
            <a:extLst>
              <a:ext uri="{FF2B5EF4-FFF2-40B4-BE49-F238E27FC236}">
                <a16:creationId xmlns:a16="http://schemas.microsoft.com/office/drawing/2014/main" id="{2FD0773D-EF94-4B68-0896-C17D306A0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29" y="6193699"/>
            <a:ext cx="1293043" cy="310925"/>
          </a:xfrm>
          <a:prstGeom prst="rect">
            <a:avLst/>
          </a:prstGeom>
        </p:spPr>
      </p:pic>
      <p:pic>
        <p:nvPicPr>
          <p:cNvPr id="26" name="Picture 25" descr="A gold and red logo&#10;&#10;Description automatically generated with medium confidence">
            <a:extLst>
              <a:ext uri="{FF2B5EF4-FFF2-40B4-BE49-F238E27FC236}">
                <a16:creationId xmlns:a16="http://schemas.microsoft.com/office/drawing/2014/main" id="{80BBC0A2-DBE9-5806-9EE6-67657DE0211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726757" y="6035482"/>
            <a:ext cx="645888" cy="627358"/>
          </a:xfrm>
          <a:prstGeom prst="rect">
            <a:avLst/>
          </a:prstGeom>
        </p:spPr>
      </p:pic>
    </p:spTree>
    <p:extLst>
      <p:ext uri="{BB962C8B-B14F-4D97-AF65-F5344CB8AC3E}">
        <p14:creationId xmlns:p14="http://schemas.microsoft.com/office/powerpoint/2010/main" val="272436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7257B5-5927-8C06-C9E0-73915F602046}"/>
              </a:ext>
            </a:extLst>
          </p:cNvPr>
          <p:cNvSpPr/>
          <p:nvPr/>
        </p:nvSpPr>
        <p:spPr>
          <a:xfrm>
            <a:off x="4229100" y="0"/>
            <a:ext cx="7962900" cy="6858000"/>
          </a:xfrm>
          <a:prstGeom prst="rect">
            <a:avLst/>
          </a:prstGeom>
          <a:solidFill>
            <a:srgbClr val="15264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13" descr="A white computer monitor on a black background&#10;&#10;Description automatically generated">
            <a:extLst>
              <a:ext uri="{FF2B5EF4-FFF2-40B4-BE49-F238E27FC236}">
                <a16:creationId xmlns:a16="http://schemas.microsoft.com/office/drawing/2014/main" id="{7143EE31-BFFB-8C5C-3FBD-DD3BAEF3B3E3}"/>
              </a:ext>
            </a:extLst>
          </p:cNvPr>
          <p:cNvPicPr>
            <a:picLocks noChangeAspect="1"/>
          </p:cNvPicPr>
          <p:nvPr/>
        </p:nvPicPr>
        <p:blipFill>
          <a:blip r:embed="rId3">
            <a:alphaModFix/>
            <a:extLst>
              <a:ext uri="{28A0092B-C50C-407E-A947-70E740481C1C}">
                <a14:useLocalDpi xmlns:a14="http://schemas.microsoft.com/office/drawing/2010/main" val="0"/>
              </a:ext>
            </a:extLst>
          </a:blip>
          <a:srcRect l="16042" t="4988" r="21979" b="6308"/>
          <a:stretch/>
        </p:blipFill>
        <p:spPr>
          <a:xfrm>
            <a:off x="5291820" y="1554608"/>
            <a:ext cx="5776898" cy="4650645"/>
          </a:xfrm>
          <a:prstGeom prst="rect">
            <a:avLst/>
          </a:prstGeom>
        </p:spPr>
      </p:pic>
      <p:pic>
        <p:nvPicPr>
          <p:cNvPr id="8" name="Online Media 7" title="CyberTitan | Training the Cybersecurity Talent of Tomorrow">
            <a:hlinkClick r:id="" action="ppaction://media"/>
            <a:extLst>
              <a:ext uri="{FF2B5EF4-FFF2-40B4-BE49-F238E27FC236}">
                <a16:creationId xmlns:a16="http://schemas.microsoft.com/office/drawing/2014/main" id="{C4DB4607-7027-5FDE-5D70-2C590DED56E5}"/>
              </a:ext>
            </a:extLst>
          </p:cNvPr>
          <p:cNvPicPr>
            <a:picLocks noRot="1" noChangeAspect="1"/>
          </p:cNvPicPr>
          <p:nvPr>
            <a:videoFile r:link="rId1"/>
          </p:nvPr>
        </p:nvPicPr>
        <p:blipFill>
          <a:blip r:embed="rId4"/>
          <a:stretch>
            <a:fillRect/>
          </a:stretch>
        </p:blipFill>
        <p:spPr>
          <a:xfrm>
            <a:off x="6104539" y="2207527"/>
            <a:ext cx="4212021" cy="2379791"/>
          </a:xfrm>
          <a:prstGeom prst="rect">
            <a:avLst/>
          </a:prstGeom>
        </p:spPr>
      </p:pic>
      <p:sp>
        <p:nvSpPr>
          <p:cNvPr id="4" name="TextBox 3">
            <a:extLst>
              <a:ext uri="{FF2B5EF4-FFF2-40B4-BE49-F238E27FC236}">
                <a16:creationId xmlns:a16="http://schemas.microsoft.com/office/drawing/2014/main" id="{925763A4-FC9D-605D-9316-8662DD8774A9}"/>
              </a:ext>
            </a:extLst>
          </p:cNvPr>
          <p:cNvSpPr txBox="1"/>
          <p:nvPr/>
        </p:nvSpPr>
        <p:spPr>
          <a:xfrm>
            <a:off x="712721" y="617788"/>
            <a:ext cx="6818379" cy="954107"/>
          </a:xfrm>
          <a:prstGeom prst="rect">
            <a:avLst/>
          </a:prstGeom>
          <a:noFill/>
        </p:spPr>
        <p:txBody>
          <a:bodyPr wrap="square" rtlCol="0">
            <a:spAutoFit/>
          </a:bodyPr>
          <a:lstStyle/>
          <a:p>
            <a:r>
              <a:rPr lang="en-US" sz="2800" b="1" dirty="0">
                <a:solidFill>
                  <a:srgbClr val="15264C"/>
                </a:solidFill>
                <a:latin typeface="Barlow ExtraBold" panose="00000900000000000000" pitchFamily="2" charset="0"/>
              </a:rPr>
              <a:t>Empowering the Next Generation of Cyber Defenders</a:t>
            </a:r>
            <a:endParaRPr lang="en-CA" sz="2800" b="1" dirty="0">
              <a:solidFill>
                <a:srgbClr val="15264C"/>
              </a:solidFill>
              <a:latin typeface="Barlow ExtraBold" panose="00000900000000000000" pitchFamily="2" charset="0"/>
            </a:endParaRPr>
          </a:p>
        </p:txBody>
      </p:sp>
      <p:sp>
        <p:nvSpPr>
          <p:cNvPr id="15" name="TextBox 14">
            <a:extLst>
              <a:ext uri="{FF2B5EF4-FFF2-40B4-BE49-F238E27FC236}">
                <a16:creationId xmlns:a16="http://schemas.microsoft.com/office/drawing/2014/main" id="{8631D065-A5CE-2FBC-AA4F-077C01F7D836}"/>
              </a:ext>
            </a:extLst>
          </p:cNvPr>
          <p:cNvSpPr txBox="1"/>
          <p:nvPr/>
        </p:nvSpPr>
        <p:spPr>
          <a:xfrm>
            <a:off x="712721" y="1897638"/>
            <a:ext cx="2957579" cy="3970318"/>
          </a:xfrm>
          <a:prstGeom prst="rect">
            <a:avLst/>
          </a:prstGeom>
          <a:noFill/>
        </p:spPr>
        <p:txBody>
          <a:bodyPr wrap="square" rtlCol="0">
            <a:spAutoFit/>
          </a:bodyPr>
          <a:lstStyle/>
          <a:p>
            <a:r>
              <a:rPr lang="en-CA"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CyberTitan is Canada's largest and longest-running cybersecurity competition for middle and high school students. Organized by the </a:t>
            </a:r>
            <a:r>
              <a:rPr lang="en-CA" sz="1200" b="1" u="sng" dirty="0">
                <a:solidFill>
                  <a:srgbClr val="15264C"/>
                </a:solidFill>
                <a:effectLst/>
                <a:latin typeface="Barlow" panose="00000500000000000000" pitchFamily="2" charset="0"/>
                <a:ea typeface="Barlow" panose="00000500000000000000" pitchFamily="2" charset="0"/>
                <a:cs typeface="Barlow" panose="00000500000000000000" pitchFamily="2" charset="0"/>
                <a:hlinkClick r:id="rId5">
                  <a:extLst>
                    <a:ext uri="{A12FA001-AC4F-418D-AE19-62706E023703}">
                      <ahyp:hlinkClr xmlns:ahyp="http://schemas.microsoft.com/office/drawing/2018/hyperlinkcolor" val="tx"/>
                    </a:ext>
                  </a:extLst>
                </a:hlinkClick>
              </a:rPr>
              <a:t>Information and Communications Technology Council (ICTC)</a:t>
            </a:r>
            <a:r>
              <a:rPr lang="en-CA" sz="1200" dirty="0">
                <a:solidFill>
                  <a:srgbClr val="15264C"/>
                </a:solidFill>
                <a:effectLst/>
                <a:latin typeface="Barlow" panose="00000500000000000000" pitchFamily="2" charset="0"/>
                <a:ea typeface="Barlow" panose="00000500000000000000" pitchFamily="2" charset="0"/>
                <a:cs typeface="Barlow" panose="00000500000000000000" pitchFamily="2" charset="0"/>
              </a:rPr>
              <a:t>, </a:t>
            </a:r>
            <a:r>
              <a:rPr lang="en-CA"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it runs in schools across Canada and is celebrated by an annual national competition to crown Canada’s top student cybersecurity team.</a:t>
            </a:r>
            <a:endParaRPr lang="en-CA" sz="1200" dirty="0">
              <a:effectLst/>
              <a:latin typeface="Barlow" panose="00000500000000000000" pitchFamily="2" charset="0"/>
              <a:ea typeface="Arial Unicode MS"/>
            </a:endParaRPr>
          </a:p>
          <a:p>
            <a:r>
              <a:rPr lang="en-CA"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 </a:t>
            </a:r>
            <a:endParaRPr lang="en-CA" sz="1200" dirty="0">
              <a:effectLst/>
              <a:latin typeface="Barlow" panose="00000500000000000000" pitchFamily="2" charset="0"/>
              <a:ea typeface="Arial Unicode MS"/>
            </a:endParaRPr>
          </a:p>
          <a:p>
            <a:r>
              <a:rPr lang="en-CA"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This engaging, skills-focused program provides students with hands-on learning experience by simulating real-world cybersecurity challenges with the same technology cybersecurity professionals use. CyberTitan alumni have outstanding problem-solving, teamwork, and technical skills that set them on a path toward becoming Canada’s next generation of cybersecurity professionals, innovators, and digital leaders.</a:t>
            </a:r>
            <a:endParaRPr lang="en-CA" sz="1200" dirty="0">
              <a:effectLst/>
              <a:latin typeface="Barlow" panose="00000500000000000000" pitchFamily="2" charset="0"/>
              <a:ea typeface="Arial Unicode MS"/>
            </a:endParaRPr>
          </a:p>
        </p:txBody>
      </p:sp>
      <p:pic>
        <p:nvPicPr>
          <p:cNvPr id="16" name="Picture 15" descr="A logo with a person in a leaf&#10;&#10;Description automatically generated">
            <a:extLst>
              <a:ext uri="{FF2B5EF4-FFF2-40B4-BE49-F238E27FC236}">
                <a16:creationId xmlns:a16="http://schemas.microsoft.com/office/drawing/2014/main" id="{095D38CB-C874-4750-F66C-B3688DBF9268}"/>
              </a:ext>
            </a:extLst>
          </p:cNvPr>
          <p:cNvPicPr>
            <a:picLocks noChangeAspect="1"/>
          </p:cNvPicPr>
          <p:nvPr/>
        </p:nvPicPr>
        <p:blipFill>
          <a:blip r:embed="rId6">
            <a:alphaModFix amt="15000"/>
            <a:extLst>
              <a:ext uri="{28A0092B-C50C-407E-A947-70E740481C1C}">
                <a14:useLocalDpi xmlns:a14="http://schemas.microsoft.com/office/drawing/2010/main" val="0"/>
              </a:ext>
            </a:extLst>
          </a:blip>
          <a:stretch>
            <a:fillRect/>
          </a:stretch>
        </p:blipFill>
        <p:spPr>
          <a:xfrm>
            <a:off x="878329" y="6193699"/>
            <a:ext cx="1293043" cy="310925"/>
          </a:xfrm>
          <a:prstGeom prst="rect">
            <a:avLst/>
          </a:prstGeom>
        </p:spPr>
      </p:pic>
    </p:spTree>
    <p:extLst>
      <p:ext uri="{BB962C8B-B14F-4D97-AF65-F5344CB8AC3E}">
        <p14:creationId xmlns:p14="http://schemas.microsoft.com/office/powerpoint/2010/main" val="15070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AC2927-3DBC-5912-3F6F-DC7CE7AE2E05}"/>
            </a:ext>
          </a:extLst>
        </p:cNvPr>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ED7F417-41E9-6C4B-3BAD-9E76673BBF6A}"/>
              </a:ext>
            </a:extLst>
          </p:cNvPr>
          <p:cNvCxnSpPr>
            <a:cxnSpLocks/>
          </p:cNvCxnSpPr>
          <p:nvPr/>
        </p:nvCxnSpPr>
        <p:spPr>
          <a:xfrm flipV="1">
            <a:off x="1265615" y="3881297"/>
            <a:ext cx="0" cy="321398"/>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22873C-9855-C8BE-4545-B19A14D53CAB}"/>
              </a:ext>
            </a:extLst>
          </p:cNvPr>
          <p:cNvCxnSpPr>
            <a:cxnSpLocks/>
            <a:stCxn id="19" idx="1"/>
          </p:cNvCxnSpPr>
          <p:nvPr/>
        </p:nvCxnSpPr>
        <p:spPr>
          <a:xfrm flipV="1">
            <a:off x="957797" y="4202695"/>
            <a:ext cx="10038788" cy="3175"/>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sp>
        <p:nvSpPr>
          <p:cNvPr id="110" name="Rectangle 109">
            <a:extLst>
              <a:ext uri="{FF2B5EF4-FFF2-40B4-BE49-F238E27FC236}">
                <a16:creationId xmlns:a16="http://schemas.microsoft.com/office/drawing/2014/main" id="{78CE711D-418A-3838-D069-26386C8EA3BE}"/>
              </a:ext>
            </a:extLst>
          </p:cNvPr>
          <p:cNvSpPr/>
          <p:nvPr/>
        </p:nvSpPr>
        <p:spPr>
          <a:xfrm>
            <a:off x="878329" y="4068344"/>
            <a:ext cx="799289" cy="293037"/>
          </a:xfrm>
          <a:prstGeom prst="rect">
            <a:avLst/>
          </a:prstGeom>
          <a:solidFill>
            <a:srgbClr val="D52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2" name="Straight Connector 91">
            <a:extLst>
              <a:ext uri="{FF2B5EF4-FFF2-40B4-BE49-F238E27FC236}">
                <a16:creationId xmlns:a16="http://schemas.microsoft.com/office/drawing/2014/main" id="{7F15A8B8-9E5D-2B46-06E3-82FDF4C32FFC}"/>
              </a:ext>
            </a:extLst>
          </p:cNvPr>
          <p:cNvCxnSpPr>
            <a:cxnSpLocks/>
          </p:cNvCxnSpPr>
          <p:nvPr/>
        </p:nvCxnSpPr>
        <p:spPr>
          <a:xfrm flipV="1">
            <a:off x="10513157" y="2851864"/>
            <a:ext cx="0" cy="1354006"/>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0634EF27-5E67-67CF-B6D5-3382F9C2FBE1}"/>
              </a:ext>
            </a:extLst>
          </p:cNvPr>
          <p:cNvCxnSpPr>
            <a:cxnSpLocks/>
          </p:cNvCxnSpPr>
          <p:nvPr/>
        </p:nvCxnSpPr>
        <p:spPr>
          <a:xfrm flipV="1">
            <a:off x="8589508" y="2811828"/>
            <a:ext cx="0" cy="1354006"/>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908D03A-666F-0410-A004-06ABB8A75AED}"/>
              </a:ext>
            </a:extLst>
          </p:cNvPr>
          <p:cNvCxnSpPr>
            <a:cxnSpLocks/>
          </p:cNvCxnSpPr>
          <p:nvPr/>
        </p:nvCxnSpPr>
        <p:spPr>
          <a:xfrm flipV="1">
            <a:off x="4039750" y="3881297"/>
            <a:ext cx="0" cy="321398"/>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35514E-F676-F358-9A7E-F851094BC421}"/>
              </a:ext>
            </a:extLst>
          </p:cNvPr>
          <p:cNvCxnSpPr>
            <a:cxnSpLocks/>
          </p:cNvCxnSpPr>
          <p:nvPr/>
        </p:nvCxnSpPr>
        <p:spPr>
          <a:xfrm flipV="1">
            <a:off x="5470080" y="3878122"/>
            <a:ext cx="0" cy="620853"/>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BF9F613-3126-FDBB-D437-A18F81026348}"/>
              </a:ext>
            </a:extLst>
          </p:cNvPr>
          <p:cNvCxnSpPr>
            <a:cxnSpLocks/>
          </p:cNvCxnSpPr>
          <p:nvPr/>
        </p:nvCxnSpPr>
        <p:spPr>
          <a:xfrm flipV="1">
            <a:off x="6942401" y="3878122"/>
            <a:ext cx="0" cy="620853"/>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sp>
        <p:nvSpPr>
          <p:cNvPr id="106" name="Rectangle 105">
            <a:extLst>
              <a:ext uri="{FF2B5EF4-FFF2-40B4-BE49-F238E27FC236}">
                <a16:creationId xmlns:a16="http://schemas.microsoft.com/office/drawing/2014/main" id="{AEE9DD3D-2A9F-B02F-468B-4989E9F03924}"/>
              </a:ext>
            </a:extLst>
          </p:cNvPr>
          <p:cNvSpPr/>
          <p:nvPr/>
        </p:nvSpPr>
        <p:spPr>
          <a:xfrm>
            <a:off x="9740971" y="4047232"/>
            <a:ext cx="1544372" cy="310925"/>
          </a:xfrm>
          <a:prstGeom prst="rect">
            <a:avLst/>
          </a:prstGeom>
          <a:solidFill>
            <a:srgbClr val="1526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5" name="Rectangle 104">
            <a:extLst>
              <a:ext uri="{FF2B5EF4-FFF2-40B4-BE49-F238E27FC236}">
                <a16:creationId xmlns:a16="http://schemas.microsoft.com/office/drawing/2014/main" id="{612E4F3E-847A-6B69-A39F-29BD480D2CE1}"/>
              </a:ext>
            </a:extLst>
          </p:cNvPr>
          <p:cNvSpPr/>
          <p:nvPr/>
        </p:nvSpPr>
        <p:spPr>
          <a:xfrm>
            <a:off x="8031937" y="4040812"/>
            <a:ext cx="1105197" cy="310925"/>
          </a:xfrm>
          <a:prstGeom prst="rect">
            <a:avLst/>
          </a:prstGeom>
          <a:solidFill>
            <a:srgbClr val="D52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4" name="Rectangle 103">
            <a:extLst>
              <a:ext uri="{FF2B5EF4-FFF2-40B4-BE49-F238E27FC236}">
                <a16:creationId xmlns:a16="http://schemas.microsoft.com/office/drawing/2014/main" id="{6C58414C-CBC0-D706-1ACF-BCDF81E24021}"/>
              </a:ext>
            </a:extLst>
          </p:cNvPr>
          <p:cNvSpPr/>
          <p:nvPr/>
        </p:nvSpPr>
        <p:spPr>
          <a:xfrm>
            <a:off x="6367297" y="4022924"/>
            <a:ext cx="1105197" cy="310925"/>
          </a:xfrm>
          <a:prstGeom prst="rect">
            <a:avLst/>
          </a:prstGeom>
          <a:solidFill>
            <a:srgbClr val="D52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 name="Rectangle 102">
            <a:extLst>
              <a:ext uri="{FF2B5EF4-FFF2-40B4-BE49-F238E27FC236}">
                <a16:creationId xmlns:a16="http://schemas.microsoft.com/office/drawing/2014/main" id="{E41BB54B-662F-FA70-E56F-4221D4D1394F}"/>
              </a:ext>
            </a:extLst>
          </p:cNvPr>
          <p:cNvSpPr/>
          <p:nvPr/>
        </p:nvSpPr>
        <p:spPr>
          <a:xfrm>
            <a:off x="4929342" y="4016481"/>
            <a:ext cx="1105197" cy="310925"/>
          </a:xfrm>
          <a:prstGeom prst="rect">
            <a:avLst/>
          </a:prstGeom>
          <a:solidFill>
            <a:srgbClr val="D52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8" name="Straight Connector 57">
            <a:extLst>
              <a:ext uri="{FF2B5EF4-FFF2-40B4-BE49-F238E27FC236}">
                <a16:creationId xmlns:a16="http://schemas.microsoft.com/office/drawing/2014/main" id="{CB5BABD1-54E6-57EB-F3F7-A504DE8E27FF}"/>
              </a:ext>
            </a:extLst>
          </p:cNvPr>
          <p:cNvCxnSpPr>
            <a:cxnSpLocks/>
          </p:cNvCxnSpPr>
          <p:nvPr/>
        </p:nvCxnSpPr>
        <p:spPr>
          <a:xfrm flipV="1">
            <a:off x="2595720" y="3883399"/>
            <a:ext cx="0" cy="321398"/>
          </a:xfrm>
          <a:prstGeom prst="line">
            <a:avLst/>
          </a:prstGeom>
          <a:ln>
            <a:solidFill>
              <a:srgbClr val="15264C"/>
            </a:solidFill>
          </a:ln>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a16="http://schemas.microsoft.com/office/drawing/2014/main" id="{7F4956A8-625E-94D7-078B-4FAB31125A39}"/>
              </a:ext>
            </a:extLst>
          </p:cNvPr>
          <p:cNvSpPr/>
          <p:nvPr/>
        </p:nvSpPr>
        <p:spPr>
          <a:xfrm>
            <a:off x="3495333" y="4033489"/>
            <a:ext cx="1105197" cy="310925"/>
          </a:xfrm>
          <a:prstGeom prst="rect">
            <a:avLst/>
          </a:prstGeom>
          <a:solidFill>
            <a:srgbClr val="D52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CCC48424-4C3F-C5EB-F91A-3B38CB877E2F}"/>
              </a:ext>
            </a:extLst>
          </p:cNvPr>
          <p:cNvSpPr txBox="1"/>
          <p:nvPr/>
        </p:nvSpPr>
        <p:spPr>
          <a:xfrm>
            <a:off x="712721" y="617788"/>
            <a:ext cx="6955564" cy="523220"/>
          </a:xfrm>
          <a:prstGeom prst="rect">
            <a:avLst/>
          </a:prstGeom>
          <a:noFill/>
        </p:spPr>
        <p:txBody>
          <a:bodyPr wrap="square" rtlCol="0">
            <a:spAutoFit/>
          </a:bodyPr>
          <a:lstStyle/>
          <a:p>
            <a:r>
              <a:rPr lang="en-US" sz="2800" b="1" dirty="0">
                <a:solidFill>
                  <a:srgbClr val="15264C"/>
                </a:solidFill>
                <a:latin typeface="Barlow ExtraBold" panose="00000900000000000000" pitchFamily="2" charset="0"/>
              </a:rPr>
              <a:t>Competition Timeline (2024-2025)</a:t>
            </a:r>
            <a:endParaRPr lang="en-CA" sz="2800" b="1" dirty="0">
              <a:solidFill>
                <a:srgbClr val="15264C"/>
              </a:solidFill>
              <a:latin typeface="Barlow ExtraBold" panose="00000900000000000000" pitchFamily="2" charset="0"/>
            </a:endParaRPr>
          </a:p>
        </p:txBody>
      </p:sp>
      <p:sp>
        <p:nvSpPr>
          <p:cNvPr id="18" name="TextBox 17">
            <a:extLst>
              <a:ext uri="{FF2B5EF4-FFF2-40B4-BE49-F238E27FC236}">
                <a16:creationId xmlns:a16="http://schemas.microsoft.com/office/drawing/2014/main" id="{FD2BE45D-4CCD-F032-231D-CA502B843610}"/>
              </a:ext>
            </a:extLst>
          </p:cNvPr>
          <p:cNvSpPr txBox="1"/>
          <p:nvPr/>
        </p:nvSpPr>
        <p:spPr>
          <a:xfrm>
            <a:off x="554917" y="3383418"/>
            <a:ext cx="1421394" cy="430887"/>
          </a:xfrm>
          <a:prstGeom prst="rect">
            <a:avLst/>
          </a:prstGeom>
          <a:noFill/>
        </p:spPr>
        <p:txBody>
          <a:bodyPr wrap="square" rtlCol="0">
            <a:spAutoFit/>
          </a:bodyPr>
          <a:lstStyle/>
          <a:p>
            <a:pPr algn="ctr"/>
            <a:r>
              <a:rPr lang="en-US" sz="1100" dirty="0">
                <a:latin typeface="Barlow" panose="00000500000000000000" pitchFamily="2" charset="0"/>
              </a:rPr>
              <a:t>Team Registration Opens</a:t>
            </a:r>
            <a:endParaRPr lang="en-CA" sz="1100" dirty="0">
              <a:latin typeface="Barlow" panose="00000500000000000000" pitchFamily="2" charset="0"/>
            </a:endParaRPr>
          </a:p>
        </p:txBody>
      </p:sp>
      <p:sp>
        <p:nvSpPr>
          <p:cNvPr id="31" name="TextBox 30">
            <a:extLst>
              <a:ext uri="{FF2B5EF4-FFF2-40B4-BE49-F238E27FC236}">
                <a16:creationId xmlns:a16="http://schemas.microsoft.com/office/drawing/2014/main" id="{75E181CF-A462-B0F9-4864-2A4F6F069D66}"/>
              </a:ext>
            </a:extLst>
          </p:cNvPr>
          <p:cNvSpPr txBox="1"/>
          <p:nvPr/>
        </p:nvSpPr>
        <p:spPr>
          <a:xfrm>
            <a:off x="3403363" y="3382474"/>
            <a:ext cx="1242591" cy="430887"/>
          </a:xfrm>
          <a:prstGeom prst="rect">
            <a:avLst/>
          </a:prstGeom>
          <a:noFill/>
        </p:spPr>
        <p:txBody>
          <a:bodyPr wrap="square" rtlCol="0">
            <a:spAutoFit/>
          </a:bodyPr>
          <a:lstStyle/>
          <a:p>
            <a:pPr algn="ctr"/>
            <a:r>
              <a:rPr lang="en-US" sz="1100" dirty="0">
                <a:latin typeface="Barlow" panose="00000500000000000000" pitchFamily="2" charset="0"/>
              </a:rPr>
              <a:t>High School </a:t>
            </a:r>
            <a:r>
              <a:rPr lang="en-US" sz="1100" i="1" dirty="0">
                <a:latin typeface="Barlow" panose="00000500000000000000" pitchFamily="2" charset="0"/>
              </a:rPr>
              <a:t>Round 1</a:t>
            </a:r>
            <a:endParaRPr lang="en-CA" sz="1100" i="1" dirty="0">
              <a:latin typeface="Barlow" panose="00000500000000000000" pitchFamily="2" charset="0"/>
            </a:endParaRPr>
          </a:p>
        </p:txBody>
      </p:sp>
      <p:sp>
        <p:nvSpPr>
          <p:cNvPr id="39" name="TextBox 38">
            <a:extLst>
              <a:ext uri="{FF2B5EF4-FFF2-40B4-BE49-F238E27FC236}">
                <a16:creationId xmlns:a16="http://schemas.microsoft.com/office/drawing/2014/main" id="{91E06EEC-C6A0-479F-53FE-5B6B98719291}"/>
              </a:ext>
            </a:extLst>
          </p:cNvPr>
          <p:cNvSpPr txBox="1"/>
          <p:nvPr/>
        </p:nvSpPr>
        <p:spPr>
          <a:xfrm>
            <a:off x="4833693" y="3379299"/>
            <a:ext cx="1242591" cy="430887"/>
          </a:xfrm>
          <a:prstGeom prst="rect">
            <a:avLst/>
          </a:prstGeom>
          <a:noFill/>
        </p:spPr>
        <p:txBody>
          <a:bodyPr wrap="square" rtlCol="0">
            <a:spAutoFit/>
          </a:bodyPr>
          <a:lstStyle/>
          <a:p>
            <a:pPr algn="ctr"/>
            <a:r>
              <a:rPr lang="en-US" sz="1100" dirty="0">
                <a:latin typeface="Barlow" panose="00000500000000000000" pitchFamily="2" charset="0"/>
              </a:rPr>
              <a:t>High School </a:t>
            </a:r>
            <a:r>
              <a:rPr lang="en-US" sz="1100" i="1" dirty="0">
                <a:latin typeface="Barlow" panose="00000500000000000000" pitchFamily="2" charset="0"/>
              </a:rPr>
              <a:t>Round 2</a:t>
            </a:r>
            <a:endParaRPr lang="en-CA" sz="1100" i="1" dirty="0">
              <a:latin typeface="Barlow" panose="00000500000000000000" pitchFamily="2" charset="0"/>
            </a:endParaRPr>
          </a:p>
        </p:txBody>
      </p:sp>
      <p:sp>
        <p:nvSpPr>
          <p:cNvPr id="101" name="Rectangle 100">
            <a:extLst>
              <a:ext uri="{FF2B5EF4-FFF2-40B4-BE49-F238E27FC236}">
                <a16:creationId xmlns:a16="http://schemas.microsoft.com/office/drawing/2014/main" id="{668F749E-372D-0702-9508-5429655085AD}"/>
              </a:ext>
            </a:extLst>
          </p:cNvPr>
          <p:cNvSpPr/>
          <p:nvPr/>
        </p:nvSpPr>
        <p:spPr>
          <a:xfrm>
            <a:off x="2193060" y="4065120"/>
            <a:ext cx="799289" cy="293037"/>
          </a:xfrm>
          <a:prstGeom prst="rect">
            <a:avLst/>
          </a:prstGeom>
          <a:solidFill>
            <a:srgbClr val="D52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1260F9EA-A170-CA29-A739-AF76EDA2BEDD}"/>
              </a:ext>
            </a:extLst>
          </p:cNvPr>
          <p:cNvSpPr txBox="1"/>
          <p:nvPr/>
        </p:nvSpPr>
        <p:spPr>
          <a:xfrm>
            <a:off x="4884240" y="4567306"/>
            <a:ext cx="1242591" cy="430887"/>
          </a:xfrm>
          <a:prstGeom prst="rect">
            <a:avLst/>
          </a:prstGeom>
          <a:noFill/>
        </p:spPr>
        <p:txBody>
          <a:bodyPr wrap="square" rtlCol="0">
            <a:spAutoFit/>
          </a:bodyPr>
          <a:lstStyle/>
          <a:p>
            <a:pPr algn="ctr"/>
            <a:r>
              <a:rPr lang="en-US" sz="1100" dirty="0">
                <a:latin typeface="Barlow" panose="00000500000000000000" pitchFamily="2" charset="0"/>
              </a:rPr>
              <a:t>Middle School</a:t>
            </a:r>
          </a:p>
          <a:p>
            <a:pPr algn="ctr"/>
            <a:r>
              <a:rPr lang="en-US" sz="1100" i="1" dirty="0">
                <a:latin typeface="Barlow" panose="00000500000000000000" pitchFamily="2" charset="0"/>
              </a:rPr>
              <a:t>Round 1</a:t>
            </a:r>
            <a:endParaRPr lang="en-CA" sz="1100" i="1" dirty="0">
              <a:latin typeface="Barlow" panose="00000500000000000000" pitchFamily="2" charset="0"/>
            </a:endParaRPr>
          </a:p>
        </p:txBody>
      </p:sp>
      <p:sp>
        <p:nvSpPr>
          <p:cNvPr id="49" name="TextBox 48">
            <a:extLst>
              <a:ext uri="{FF2B5EF4-FFF2-40B4-BE49-F238E27FC236}">
                <a16:creationId xmlns:a16="http://schemas.microsoft.com/office/drawing/2014/main" id="{C4459AD8-28E5-3D74-5594-86ACE9002770}"/>
              </a:ext>
            </a:extLst>
          </p:cNvPr>
          <p:cNvSpPr txBox="1"/>
          <p:nvPr/>
        </p:nvSpPr>
        <p:spPr>
          <a:xfrm>
            <a:off x="6306014" y="3379299"/>
            <a:ext cx="1242591" cy="430887"/>
          </a:xfrm>
          <a:prstGeom prst="rect">
            <a:avLst/>
          </a:prstGeom>
          <a:noFill/>
        </p:spPr>
        <p:txBody>
          <a:bodyPr wrap="square" rtlCol="0">
            <a:spAutoFit/>
          </a:bodyPr>
          <a:lstStyle/>
          <a:p>
            <a:pPr algn="ctr"/>
            <a:r>
              <a:rPr lang="en-US" sz="1100" dirty="0">
                <a:latin typeface="Barlow" panose="00000500000000000000" pitchFamily="2" charset="0"/>
              </a:rPr>
              <a:t>High School </a:t>
            </a:r>
            <a:r>
              <a:rPr lang="en-US" sz="1100" i="1" dirty="0">
                <a:latin typeface="Barlow" panose="00000500000000000000" pitchFamily="2" charset="0"/>
              </a:rPr>
              <a:t>Round 3</a:t>
            </a:r>
            <a:endParaRPr lang="en-CA" sz="1100" i="1" dirty="0">
              <a:latin typeface="Barlow" panose="00000500000000000000" pitchFamily="2" charset="0"/>
            </a:endParaRPr>
          </a:p>
        </p:txBody>
      </p:sp>
      <p:sp>
        <p:nvSpPr>
          <p:cNvPr id="53" name="TextBox 52">
            <a:extLst>
              <a:ext uri="{FF2B5EF4-FFF2-40B4-BE49-F238E27FC236}">
                <a16:creationId xmlns:a16="http://schemas.microsoft.com/office/drawing/2014/main" id="{3F471160-B206-6B06-F169-2C0F9868F75B}"/>
              </a:ext>
            </a:extLst>
          </p:cNvPr>
          <p:cNvSpPr txBox="1"/>
          <p:nvPr/>
        </p:nvSpPr>
        <p:spPr>
          <a:xfrm>
            <a:off x="6356561" y="4567306"/>
            <a:ext cx="1242591" cy="430887"/>
          </a:xfrm>
          <a:prstGeom prst="rect">
            <a:avLst/>
          </a:prstGeom>
          <a:noFill/>
        </p:spPr>
        <p:txBody>
          <a:bodyPr wrap="square" rtlCol="0">
            <a:spAutoFit/>
          </a:bodyPr>
          <a:lstStyle/>
          <a:p>
            <a:pPr algn="ctr"/>
            <a:r>
              <a:rPr lang="en-US" sz="1100" dirty="0">
                <a:latin typeface="Barlow" panose="00000500000000000000" pitchFamily="2" charset="0"/>
              </a:rPr>
              <a:t>Middle School</a:t>
            </a:r>
          </a:p>
          <a:p>
            <a:pPr algn="ctr"/>
            <a:r>
              <a:rPr lang="en-US" sz="1100" i="1" dirty="0">
                <a:latin typeface="Barlow" panose="00000500000000000000" pitchFamily="2" charset="0"/>
              </a:rPr>
              <a:t>Round 2</a:t>
            </a:r>
            <a:endParaRPr lang="en-CA" sz="1100" i="1" dirty="0">
              <a:latin typeface="Barlow" panose="00000500000000000000" pitchFamily="2" charset="0"/>
            </a:endParaRPr>
          </a:p>
        </p:txBody>
      </p:sp>
      <p:sp>
        <p:nvSpPr>
          <p:cNvPr id="19" name="TextBox 18">
            <a:extLst>
              <a:ext uri="{FF2B5EF4-FFF2-40B4-BE49-F238E27FC236}">
                <a16:creationId xmlns:a16="http://schemas.microsoft.com/office/drawing/2014/main" id="{07DE3062-6376-1514-9D8A-F765A3F6B2A1}"/>
              </a:ext>
            </a:extLst>
          </p:cNvPr>
          <p:cNvSpPr txBox="1"/>
          <p:nvPr/>
        </p:nvSpPr>
        <p:spPr>
          <a:xfrm>
            <a:off x="957797" y="4067370"/>
            <a:ext cx="615635"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APR 1</a:t>
            </a:r>
            <a:endParaRPr lang="en-CA" sz="1200" b="1" dirty="0">
              <a:solidFill>
                <a:schemeClr val="bg1"/>
              </a:solidFill>
              <a:latin typeface="Barlow" panose="00000500000000000000" pitchFamily="2" charset="0"/>
            </a:endParaRPr>
          </a:p>
        </p:txBody>
      </p:sp>
      <p:sp>
        <p:nvSpPr>
          <p:cNvPr id="29" name="TextBox 28">
            <a:extLst>
              <a:ext uri="{FF2B5EF4-FFF2-40B4-BE49-F238E27FC236}">
                <a16:creationId xmlns:a16="http://schemas.microsoft.com/office/drawing/2014/main" id="{E44DB985-6E2B-A691-3CC4-871FA06DE2B3}"/>
              </a:ext>
            </a:extLst>
          </p:cNvPr>
          <p:cNvSpPr txBox="1"/>
          <p:nvPr/>
        </p:nvSpPr>
        <p:spPr>
          <a:xfrm>
            <a:off x="3507856" y="4050407"/>
            <a:ext cx="1063787"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OCT 24 - 27</a:t>
            </a:r>
          </a:p>
        </p:txBody>
      </p:sp>
      <p:sp>
        <p:nvSpPr>
          <p:cNvPr id="38" name="TextBox 37">
            <a:extLst>
              <a:ext uri="{FF2B5EF4-FFF2-40B4-BE49-F238E27FC236}">
                <a16:creationId xmlns:a16="http://schemas.microsoft.com/office/drawing/2014/main" id="{5DD692AB-9B39-5D25-4650-4231A053E685}"/>
              </a:ext>
            </a:extLst>
          </p:cNvPr>
          <p:cNvSpPr txBox="1"/>
          <p:nvPr/>
        </p:nvSpPr>
        <p:spPr>
          <a:xfrm>
            <a:off x="4950258" y="4039888"/>
            <a:ext cx="1063787"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NOV 14 - 17</a:t>
            </a:r>
          </a:p>
        </p:txBody>
      </p:sp>
      <p:sp>
        <p:nvSpPr>
          <p:cNvPr id="48" name="TextBox 47">
            <a:extLst>
              <a:ext uri="{FF2B5EF4-FFF2-40B4-BE49-F238E27FC236}">
                <a16:creationId xmlns:a16="http://schemas.microsoft.com/office/drawing/2014/main" id="{DC472AB5-69E7-76EE-864C-AAF459275D1D}"/>
              </a:ext>
            </a:extLst>
          </p:cNvPr>
          <p:cNvSpPr txBox="1"/>
          <p:nvPr/>
        </p:nvSpPr>
        <p:spPr>
          <a:xfrm>
            <a:off x="6426368" y="4045778"/>
            <a:ext cx="970023"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DEC 12 - 15</a:t>
            </a:r>
          </a:p>
        </p:txBody>
      </p:sp>
      <p:sp>
        <p:nvSpPr>
          <p:cNvPr id="57" name="TextBox 56">
            <a:extLst>
              <a:ext uri="{FF2B5EF4-FFF2-40B4-BE49-F238E27FC236}">
                <a16:creationId xmlns:a16="http://schemas.microsoft.com/office/drawing/2014/main" id="{0911DF9F-BB91-604B-AE03-CF87A6F5B789}"/>
              </a:ext>
            </a:extLst>
          </p:cNvPr>
          <p:cNvSpPr txBox="1"/>
          <p:nvPr/>
        </p:nvSpPr>
        <p:spPr>
          <a:xfrm>
            <a:off x="1866916" y="3385520"/>
            <a:ext cx="1421394" cy="430887"/>
          </a:xfrm>
          <a:prstGeom prst="rect">
            <a:avLst/>
          </a:prstGeom>
          <a:noFill/>
        </p:spPr>
        <p:txBody>
          <a:bodyPr wrap="square" rtlCol="0">
            <a:spAutoFit/>
          </a:bodyPr>
          <a:lstStyle/>
          <a:p>
            <a:pPr algn="ctr"/>
            <a:r>
              <a:rPr lang="en-US" sz="1100" dirty="0">
                <a:latin typeface="Barlow" panose="00000500000000000000" pitchFamily="2" charset="0"/>
              </a:rPr>
              <a:t>Team Registration Closes</a:t>
            </a:r>
            <a:endParaRPr lang="en-CA" sz="1100" dirty="0">
              <a:latin typeface="Barlow" panose="00000500000000000000" pitchFamily="2" charset="0"/>
            </a:endParaRPr>
          </a:p>
        </p:txBody>
      </p:sp>
      <p:sp>
        <p:nvSpPr>
          <p:cNvPr id="60" name="TextBox 59">
            <a:extLst>
              <a:ext uri="{FF2B5EF4-FFF2-40B4-BE49-F238E27FC236}">
                <a16:creationId xmlns:a16="http://schemas.microsoft.com/office/drawing/2014/main" id="{E198E2B6-BD3D-CA1C-AD99-99E3AC8DEC10}"/>
              </a:ext>
            </a:extLst>
          </p:cNvPr>
          <p:cNvSpPr txBox="1"/>
          <p:nvPr/>
        </p:nvSpPr>
        <p:spPr>
          <a:xfrm>
            <a:off x="2292159" y="4067370"/>
            <a:ext cx="615635"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OCT 3</a:t>
            </a:r>
            <a:endParaRPr lang="en-CA" sz="1200" b="1" dirty="0">
              <a:solidFill>
                <a:schemeClr val="bg1"/>
              </a:solidFill>
              <a:latin typeface="Barlow" panose="00000500000000000000" pitchFamily="2" charset="0"/>
            </a:endParaRPr>
          </a:p>
        </p:txBody>
      </p:sp>
      <p:sp>
        <p:nvSpPr>
          <p:cNvPr id="63" name="TextBox 62">
            <a:extLst>
              <a:ext uri="{FF2B5EF4-FFF2-40B4-BE49-F238E27FC236}">
                <a16:creationId xmlns:a16="http://schemas.microsoft.com/office/drawing/2014/main" id="{7A6B69E7-C1AD-169A-7704-974A93890D50}"/>
              </a:ext>
            </a:extLst>
          </p:cNvPr>
          <p:cNvSpPr txBox="1"/>
          <p:nvPr/>
        </p:nvSpPr>
        <p:spPr>
          <a:xfrm>
            <a:off x="4579826" y="2399411"/>
            <a:ext cx="1954041" cy="276999"/>
          </a:xfrm>
          <a:prstGeom prst="rect">
            <a:avLst/>
          </a:prstGeom>
          <a:noFill/>
        </p:spPr>
        <p:txBody>
          <a:bodyPr wrap="square" rtlCol="0">
            <a:spAutoFit/>
          </a:bodyPr>
          <a:lstStyle/>
          <a:p>
            <a:pPr algn="ctr"/>
            <a:r>
              <a:rPr lang="en-US" sz="1200" b="1" dirty="0">
                <a:latin typeface="Barlow" panose="00000500000000000000" pitchFamily="2" charset="0"/>
              </a:rPr>
              <a:t>Preliminary Competitions</a:t>
            </a:r>
            <a:endParaRPr lang="en-CA" sz="1200" b="1" dirty="0">
              <a:latin typeface="Barlow" panose="00000500000000000000" pitchFamily="2" charset="0"/>
            </a:endParaRPr>
          </a:p>
        </p:txBody>
      </p:sp>
      <p:sp>
        <p:nvSpPr>
          <p:cNvPr id="64" name="Freeform: Shape 63">
            <a:extLst>
              <a:ext uri="{FF2B5EF4-FFF2-40B4-BE49-F238E27FC236}">
                <a16:creationId xmlns:a16="http://schemas.microsoft.com/office/drawing/2014/main" id="{D1FD9991-A9E2-52A8-6AA0-02B1D13C716A}"/>
              </a:ext>
            </a:extLst>
          </p:cNvPr>
          <p:cNvSpPr/>
          <p:nvPr/>
        </p:nvSpPr>
        <p:spPr>
          <a:xfrm>
            <a:off x="3516039" y="2811828"/>
            <a:ext cx="4083113" cy="235454"/>
          </a:xfrm>
          <a:custGeom>
            <a:avLst/>
            <a:gdLst>
              <a:gd name="connsiteX0" fmla="*/ 0 w 4083113"/>
              <a:gd name="connsiteY0" fmla="*/ 235454 h 235454"/>
              <a:gd name="connsiteX1" fmla="*/ 1729212 w 4083113"/>
              <a:gd name="connsiteY1" fmla="*/ 153973 h 235454"/>
              <a:gd name="connsiteX2" fmla="*/ 2109457 w 4083113"/>
              <a:gd name="connsiteY2" fmla="*/ 64 h 235454"/>
              <a:gd name="connsiteX3" fmla="*/ 2227152 w 4083113"/>
              <a:gd name="connsiteY3" fmla="*/ 135866 h 235454"/>
              <a:gd name="connsiteX4" fmla="*/ 4083113 w 4083113"/>
              <a:gd name="connsiteY4" fmla="*/ 208294 h 23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113" h="235454">
                <a:moveTo>
                  <a:pt x="0" y="235454"/>
                </a:moveTo>
                <a:cubicBezTo>
                  <a:pt x="688818" y="214329"/>
                  <a:pt x="1377636" y="193205"/>
                  <a:pt x="1729212" y="153973"/>
                </a:cubicBezTo>
                <a:cubicBezTo>
                  <a:pt x="2080788" y="114741"/>
                  <a:pt x="2026467" y="3082"/>
                  <a:pt x="2109457" y="64"/>
                </a:cubicBezTo>
                <a:cubicBezTo>
                  <a:pt x="2192447" y="-2954"/>
                  <a:pt x="1898209" y="101161"/>
                  <a:pt x="2227152" y="135866"/>
                </a:cubicBezTo>
                <a:cubicBezTo>
                  <a:pt x="2556095" y="170571"/>
                  <a:pt x="3785858" y="196223"/>
                  <a:pt x="4083113" y="208294"/>
                </a:cubicBezTo>
              </a:path>
            </a:pathLst>
          </a:custGeom>
          <a:noFill/>
          <a:ln>
            <a:solidFill>
              <a:srgbClr val="1526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TextBox 80">
            <a:extLst>
              <a:ext uri="{FF2B5EF4-FFF2-40B4-BE49-F238E27FC236}">
                <a16:creationId xmlns:a16="http://schemas.microsoft.com/office/drawing/2014/main" id="{B484D426-9C44-0D6F-636E-5B701056F5CE}"/>
              </a:ext>
            </a:extLst>
          </p:cNvPr>
          <p:cNvSpPr txBox="1"/>
          <p:nvPr/>
        </p:nvSpPr>
        <p:spPr>
          <a:xfrm>
            <a:off x="8052641" y="4047232"/>
            <a:ext cx="1063787"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JAN 23 - 25</a:t>
            </a:r>
          </a:p>
        </p:txBody>
      </p:sp>
      <p:sp>
        <p:nvSpPr>
          <p:cNvPr id="86" name="TextBox 85">
            <a:extLst>
              <a:ext uri="{FF2B5EF4-FFF2-40B4-BE49-F238E27FC236}">
                <a16:creationId xmlns:a16="http://schemas.microsoft.com/office/drawing/2014/main" id="{0F494773-7FB3-B6E8-559D-CDE3B8A766DF}"/>
              </a:ext>
            </a:extLst>
          </p:cNvPr>
          <p:cNvSpPr txBox="1"/>
          <p:nvPr/>
        </p:nvSpPr>
        <p:spPr>
          <a:xfrm>
            <a:off x="9981265" y="4050453"/>
            <a:ext cx="1063787" cy="276999"/>
          </a:xfrm>
          <a:prstGeom prst="rect">
            <a:avLst/>
          </a:prstGeom>
          <a:noFill/>
        </p:spPr>
        <p:txBody>
          <a:bodyPr wrap="square" rtlCol="0">
            <a:spAutoFit/>
          </a:bodyPr>
          <a:lstStyle/>
          <a:p>
            <a:pPr algn="ctr"/>
            <a:r>
              <a:rPr lang="en-US" sz="1200" b="1" dirty="0">
                <a:solidFill>
                  <a:schemeClr val="bg1"/>
                </a:solidFill>
                <a:latin typeface="Barlow" panose="00000500000000000000" pitchFamily="2" charset="0"/>
              </a:rPr>
              <a:t>May 2025</a:t>
            </a:r>
          </a:p>
        </p:txBody>
      </p:sp>
      <p:sp>
        <p:nvSpPr>
          <p:cNvPr id="90" name="TextBox 89">
            <a:extLst>
              <a:ext uri="{FF2B5EF4-FFF2-40B4-BE49-F238E27FC236}">
                <a16:creationId xmlns:a16="http://schemas.microsoft.com/office/drawing/2014/main" id="{7DA16CA6-3282-A2E3-B790-2165550F8BA6}"/>
              </a:ext>
            </a:extLst>
          </p:cNvPr>
          <p:cNvSpPr txBox="1"/>
          <p:nvPr/>
        </p:nvSpPr>
        <p:spPr>
          <a:xfrm>
            <a:off x="8066004" y="2399411"/>
            <a:ext cx="1106698" cy="276999"/>
          </a:xfrm>
          <a:prstGeom prst="rect">
            <a:avLst/>
          </a:prstGeom>
          <a:noFill/>
        </p:spPr>
        <p:txBody>
          <a:bodyPr wrap="square" rtlCol="0">
            <a:spAutoFit/>
          </a:bodyPr>
          <a:lstStyle/>
          <a:p>
            <a:pPr algn="ctr"/>
            <a:r>
              <a:rPr lang="en-US" sz="1200" b="1" dirty="0">
                <a:latin typeface="Barlow" panose="00000500000000000000" pitchFamily="2" charset="0"/>
              </a:rPr>
              <a:t>Semi - Finals</a:t>
            </a:r>
            <a:endParaRPr lang="en-CA" sz="1200" b="1" dirty="0">
              <a:latin typeface="Barlow" panose="00000500000000000000" pitchFamily="2" charset="0"/>
            </a:endParaRPr>
          </a:p>
        </p:txBody>
      </p:sp>
      <p:sp>
        <p:nvSpPr>
          <p:cNvPr id="91" name="TextBox 90">
            <a:extLst>
              <a:ext uri="{FF2B5EF4-FFF2-40B4-BE49-F238E27FC236}">
                <a16:creationId xmlns:a16="http://schemas.microsoft.com/office/drawing/2014/main" id="{338347ED-0C9D-C1BF-12CC-7A6400F273AE}"/>
              </a:ext>
            </a:extLst>
          </p:cNvPr>
          <p:cNvSpPr txBox="1"/>
          <p:nvPr/>
        </p:nvSpPr>
        <p:spPr>
          <a:xfrm>
            <a:off x="9799972" y="2399411"/>
            <a:ext cx="1426371" cy="276999"/>
          </a:xfrm>
          <a:prstGeom prst="rect">
            <a:avLst/>
          </a:prstGeom>
          <a:noFill/>
        </p:spPr>
        <p:txBody>
          <a:bodyPr wrap="square" rtlCol="0">
            <a:spAutoFit/>
          </a:bodyPr>
          <a:lstStyle/>
          <a:p>
            <a:pPr algn="ctr"/>
            <a:r>
              <a:rPr lang="en-US" sz="1200" b="1" dirty="0">
                <a:latin typeface="Barlow" panose="00000500000000000000" pitchFamily="2" charset="0"/>
              </a:rPr>
              <a:t>CyberTitan Finals</a:t>
            </a:r>
            <a:endParaRPr lang="en-CA" sz="1200" b="1" dirty="0">
              <a:latin typeface="Barlow" panose="00000500000000000000" pitchFamily="2" charset="0"/>
            </a:endParaRPr>
          </a:p>
        </p:txBody>
      </p:sp>
      <p:pic>
        <p:nvPicPr>
          <p:cNvPr id="96" name="Picture 95" descr="A logo with a person in a leaf&#10;&#10;Description automatically generated">
            <a:extLst>
              <a:ext uri="{FF2B5EF4-FFF2-40B4-BE49-F238E27FC236}">
                <a16:creationId xmlns:a16="http://schemas.microsoft.com/office/drawing/2014/main" id="{7E22B0DA-E8C8-6B7C-6D34-50E4E7F921F5}"/>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878329" y="6193699"/>
            <a:ext cx="1293043" cy="310925"/>
          </a:xfrm>
          <a:prstGeom prst="rect">
            <a:avLst/>
          </a:prstGeom>
        </p:spPr>
      </p:pic>
    </p:spTree>
    <p:extLst>
      <p:ext uri="{BB962C8B-B14F-4D97-AF65-F5344CB8AC3E}">
        <p14:creationId xmlns:p14="http://schemas.microsoft.com/office/powerpoint/2010/main" val="327815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E5F05E-E259-192F-C732-EBD868E76D0D}"/>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16F30D96-B492-2060-1855-3A0CF998A2BA}"/>
              </a:ext>
            </a:extLst>
          </p:cNvPr>
          <p:cNvSpPr>
            <a:spLocks noGrp="1" noRot="1" noMove="1" noResize="1" noEditPoints="1" noAdjustHandles="1" noChangeArrowheads="1" noChangeShapeType="1"/>
          </p:cNvSpPr>
          <p:nvPr/>
        </p:nvSpPr>
        <p:spPr>
          <a:xfrm>
            <a:off x="6096000" y="0"/>
            <a:ext cx="6096000" cy="6858000"/>
          </a:xfrm>
          <a:prstGeom prst="rect">
            <a:avLst/>
          </a:prstGeom>
          <a:solidFill>
            <a:srgbClr val="15264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52742B18-2612-62ED-92EB-07173E4FCEE2}"/>
              </a:ext>
            </a:extLst>
          </p:cNvPr>
          <p:cNvSpPr txBox="1"/>
          <p:nvPr/>
        </p:nvSpPr>
        <p:spPr>
          <a:xfrm>
            <a:off x="712722" y="1897638"/>
            <a:ext cx="7526404" cy="369332"/>
          </a:xfrm>
          <a:prstGeom prst="rect">
            <a:avLst/>
          </a:prstGeom>
          <a:noFill/>
        </p:spPr>
        <p:txBody>
          <a:bodyPr wrap="square" rtlCol="0">
            <a:spAutoFit/>
          </a:bodyPr>
          <a:lstStyle/>
          <a:p>
            <a:r>
              <a:rPr lang="en-CA" dirty="0">
                <a:solidFill>
                  <a:schemeClr val="bg2">
                    <a:lumMod val="25000"/>
                  </a:schemeClr>
                </a:solidFill>
                <a:effectLst/>
                <a:latin typeface="Barlow" panose="00000500000000000000" pitchFamily="2" charset="0"/>
                <a:ea typeface="Barlow" panose="00000500000000000000" pitchFamily="2" charset="0"/>
                <a:cs typeface="Barlow" panose="00000500000000000000" pitchFamily="2" charset="0"/>
              </a:rPr>
              <a:t>Why Sponsor CyberTitan?</a:t>
            </a:r>
            <a:endParaRPr lang="en-CA" dirty="0">
              <a:solidFill>
                <a:schemeClr val="bg2">
                  <a:lumMod val="25000"/>
                </a:schemeClr>
              </a:solidFill>
              <a:effectLst/>
              <a:latin typeface="Barlow" panose="00000500000000000000" pitchFamily="2" charset="0"/>
              <a:ea typeface="Arial Unicode MS"/>
            </a:endParaRPr>
          </a:p>
        </p:txBody>
      </p:sp>
      <p:pic>
        <p:nvPicPr>
          <p:cNvPr id="16" name="Picture 15" descr="A logo with a person in a leaf&#10;&#10;Description automatically generated">
            <a:extLst>
              <a:ext uri="{FF2B5EF4-FFF2-40B4-BE49-F238E27FC236}">
                <a16:creationId xmlns:a16="http://schemas.microsoft.com/office/drawing/2014/main" id="{367CDCD0-B8DA-AF36-D5B5-A68F3CC6F3D0}"/>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878329" y="6193699"/>
            <a:ext cx="1293043" cy="310925"/>
          </a:xfrm>
          <a:prstGeom prst="rect">
            <a:avLst/>
          </a:prstGeom>
        </p:spPr>
      </p:pic>
      <p:sp>
        <p:nvSpPr>
          <p:cNvPr id="3" name="TextBox 2">
            <a:extLst>
              <a:ext uri="{FF2B5EF4-FFF2-40B4-BE49-F238E27FC236}">
                <a16:creationId xmlns:a16="http://schemas.microsoft.com/office/drawing/2014/main" id="{3B8C2101-4D4F-7042-1FA2-6BA4F615CE01}"/>
              </a:ext>
            </a:extLst>
          </p:cNvPr>
          <p:cNvSpPr txBox="1"/>
          <p:nvPr/>
        </p:nvSpPr>
        <p:spPr>
          <a:xfrm>
            <a:off x="712722" y="2319258"/>
            <a:ext cx="4720061" cy="3062377"/>
          </a:xfrm>
          <a:prstGeom prst="rect">
            <a:avLst/>
          </a:prstGeom>
          <a:noFill/>
        </p:spPr>
        <p:txBody>
          <a:bodyPr wrap="square" rtlCol="0">
            <a:spAutoFit/>
          </a:bodyPr>
          <a:lstStyle/>
          <a:p>
            <a:pPr marL="171450" indent="-171450">
              <a:spcAft>
                <a:spcPts val="600"/>
              </a:spcAft>
              <a:buFont typeface="Courier New" panose="02070309020205020404" pitchFamily="49" charset="0"/>
              <a:buChar char="o"/>
            </a:pPr>
            <a:r>
              <a:rPr lang="en-US" sz="1200" b="1" dirty="0">
                <a:solidFill>
                  <a:srgbClr val="15264C"/>
                </a:solidFill>
                <a:effectLst/>
                <a:latin typeface="Barlow" panose="00000500000000000000" pitchFamily="2" charset="0"/>
                <a:ea typeface="Barlow" panose="00000500000000000000" pitchFamily="2" charset="0"/>
                <a:cs typeface="Barlow" panose="00000500000000000000" pitchFamily="2" charset="0"/>
              </a:rPr>
              <a:t>Build your brand </a:t>
            </a:r>
            <a:r>
              <a:rPr lang="en-US"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among thousands of students, educators, and cybersecurity professionals across Canada, and achieve national and regional press coverage.</a:t>
            </a:r>
          </a:p>
          <a:p>
            <a:pPr marL="171450" indent="-171450">
              <a:spcAft>
                <a:spcPts val="600"/>
              </a:spcAft>
              <a:buFont typeface="Courier New" panose="02070309020205020404" pitchFamily="49" charset="0"/>
              <a:buChar char="o"/>
            </a:pPr>
            <a:r>
              <a:rPr lang="en-US" sz="1200" b="1" dirty="0">
                <a:solidFill>
                  <a:srgbClr val="15264C"/>
                </a:solidFill>
                <a:effectLst/>
                <a:latin typeface="Barlow" panose="00000500000000000000" pitchFamily="2" charset="0"/>
                <a:ea typeface="Barlow" panose="00000500000000000000" pitchFamily="2" charset="0"/>
                <a:cs typeface="Barlow" panose="00000500000000000000" pitchFamily="2" charset="0"/>
              </a:rPr>
              <a:t>Demonstrate that you are:</a:t>
            </a:r>
          </a:p>
          <a:p>
            <a:pPr marL="628650" lvl="1" indent="-171450">
              <a:spcAft>
                <a:spcPts val="600"/>
              </a:spcAft>
              <a:buFont typeface="Arial" panose="020B0604020202020204" pitchFamily="34" charset="0"/>
              <a:buChar char="•"/>
            </a:pPr>
            <a:r>
              <a:rPr lang="en-US" sz="1200" b="1" dirty="0">
                <a:solidFill>
                  <a:srgbClr val="15264C"/>
                </a:solidFill>
                <a:effectLst/>
                <a:latin typeface="Barlow" panose="00000500000000000000" pitchFamily="2" charset="0"/>
                <a:ea typeface="Barlow" panose="00000500000000000000" pitchFamily="2" charset="0"/>
                <a:cs typeface="Barlow" panose="00000500000000000000" pitchFamily="2" charset="0"/>
              </a:rPr>
              <a:t>Developing future talent </a:t>
            </a:r>
            <a:r>
              <a:rPr lang="en-US"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by investing in the next generation of cybersecurity professionals.</a:t>
            </a:r>
          </a:p>
          <a:p>
            <a:pPr marL="628650" lvl="1" indent="-171450">
              <a:spcAft>
                <a:spcPts val="600"/>
              </a:spcAft>
              <a:buFont typeface="Arial" panose="020B0604020202020204" pitchFamily="34" charset="0"/>
              <a:buChar char="•"/>
            </a:pPr>
            <a:r>
              <a:rPr lang="en-US" sz="1200" b="1" dirty="0">
                <a:solidFill>
                  <a:srgbClr val="15264C"/>
                </a:solidFill>
                <a:effectLst/>
                <a:latin typeface="Barlow" panose="00000500000000000000" pitchFamily="2" charset="0"/>
                <a:ea typeface="Barlow" panose="00000500000000000000" pitchFamily="2" charset="0"/>
                <a:cs typeface="Barlow" panose="00000500000000000000" pitchFamily="2" charset="0"/>
              </a:rPr>
              <a:t>Solving the growing cybersecurity skills gap</a:t>
            </a:r>
            <a:r>
              <a:rPr lang="en-US" sz="1200" dirty="0">
                <a:solidFill>
                  <a:srgbClr val="15264C"/>
                </a:solidFill>
                <a:effectLst/>
                <a:latin typeface="Barlow" panose="00000500000000000000" pitchFamily="2" charset="0"/>
                <a:ea typeface="Barlow" panose="00000500000000000000" pitchFamily="2" charset="0"/>
                <a:cs typeface="Barlow" panose="00000500000000000000" pitchFamily="2" charset="0"/>
              </a:rPr>
              <a:t> </a:t>
            </a:r>
            <a:r>
              <a:rPr lang="en-US"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by building a pipeline of future talent. </a:t>
            </a:r>
          </a:p>
          <a:p>
            <a:pPr marL="628650" lvl="1" indent="-171450">
              <a:spcAft>
                <a:spcPts val="600"/>
              </a:spcAft>
              <a:buFont typeface="Arial" panose="020B0604020202020204" pitchFamily="34" charset="0"/>
              <a:buChar char="•"/>
            </a:pPr>
            <a:r>
              <a:rPr lang="en-US" sz="1200" b="1" dirty="0">
                <a:solidFill>
                  <a:srgbClr val="15264C"/>
                </a:solidFill>
                <a:effectLst/>
                <a:latin typeface="Barlow" panose="00000500000000000000" pitchFamily="2" charset="0"/>
                <a:ea typeface="Barlow" panose="00000500000000000000" pitchFamily="2" charset="0"/>
                <a:cs typeface="Barlow" panose="00000500000000000000" pitchFamily="2" charset="0"/>
              </a:rPr>
              <a:t>Committed to opening possibilities for youth </a:t>
            </a:r>
            <a:r>
              <a:rPr lang="en-US"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by providing learning experiences that set them up for success in their future careers.</a:t>
            </a:r>
          </a:p>
          <a:p>
            <a:pPr marL="628650" lvl="1" indent="-171450">
              <a:spcAft>
                <a:spcPts val="600"/>
              </a:spcAft>
              <a:buFont typeface="Arial" panose="020B0604020202020204" pitchFamily="34" charset="0"/>
              <a:buChar char="•"/>
            </a:pPr>
            <a:r>
              <a:rPr lang="en-US" sz="1200" b="1" dirty="0">
                <a:solidFill>
                  <a:srgbClr val="15264C"/>
                </a:solidFill>
                <a:effectLst/>
                <a:latin typeface="Barlow" panose="00000500000000000000" pitchFamily="2" charset="0"/>
                <a:ea typeface="Barlow" panose="00000500000000000000" pitchFamily="2" charset="0"/>
                <a:cs typeface="Barlow" panose="00000500000000000000" pitchFamily="2" charset="0"/>
              </a:rPr>
              <a:t>Affiliated with Canada’s leading cybersecurity organizations. </a:t>
            </a:r>
            <a:r>
              <a:rPr lang="en-US"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Connect with government and industry leaders and Canada’s top cyber research </a:t>
            </a:r>
            <a:r>
              <a:rPr lang="en-US" sz="1200" dirty="0" err="1">
                <a:solidFill>
                  <a:srgbClr val="000000"/>
                </a:solidFill>
                <a:effectLst/>
                <a:latin typeface="Barlow" panose="00000500000000000000" pitchFamily="2" charset="0"/>
                <a:ea typeface="Barlow" panose="00000500000000000000" pitchFamily="2" charset="0"/>
                <a:cs typeface="Barlow" panose="00000500000000000000" pitchFamily="2" charset="0"/>
              </a:rPr>
              <a:t>centres</a:t>
            </a:r>
            <a:r>
              <a:rPr lang="en-US" sz="1200" dirty="0">
                <a:solidFill>
                  <a:srgbClr val="000000"/>
                </a:solidFill>
                <a:effectLst/>
                <a:latin typeface="Barlow" panose="00000500000000000000" pitchFamily="2" charset="0"/>
                <a:ea typeface="Barlow" panose="00000500000000000000" pitchFamily="2" charset="0"/>
                <a:cs typeface="Barlow" panose="00000500000000000000" pitchFamily="2" charset="0"/>
              </a:rPr>
              <a:t>. </a:t>
            </a:r>
          </a:p>
        </p:txBody>
      </p:sp>
      <p:sp>
        <p:nvSpPr>
          <p:cNvPr id="13" name="TextBox 12">
            <a:extLst>
              <a:ext uri="{FF2B5EF4-FFF2-40B4-BE49-F238E27FC236}">
                <a16:creationId xmlns:a16="http://schemas.microsoft.com/office/drawing/2014/main" id="{4DBFA852-8083-BCF2-4221-8CF1414B5221}"/>
              </a:ext>
            </a:extLst>
          </p:cNvPr>
          <p:cNvSpPr txBox="1"/>
          <p:nvPr/>
        </p:nvSpPr>
        <p:spPr>
          <a:xfrm>
            <a:off x="7085174" y="1259467"/>
            <a:ext cx="1522578" cy="707886"/>
          </a:xfrm>
          <a:prstGeom prst="rect">
            <a:avLst/>
          </a:prstGeom>
          <a:noFill/>
        </p:spPr>
        <p:txBody>
          <a:bodyPr wrap="square" rtlCol="0">
            <a:spAutoFit/>
          </a:bodyPr>
          <a:lstStyle/>
          <a:p>
            <a:pPr algn="ctr"/>
            <a:r>
              <a:rPr lang="en-US" sz="2000" b="1" dirty="0">
                <a:solidFill>
                  <a:srgbClr val="D5204E"/>
                </a:solidFill>
                <a:latin typeface="Barlow Black" panose="00000A00000000000000" pitchFamily="2" charset="0"/>
              </a:rPr>
              <a:t>6000+ STUDENTS</a:t>
            </a:r>
            <a:endParaRPr lang="en-CA" sz="2000" b="1" dirty="0">
              <a:solidFill>
                <a:srgbClr val="D5204E"/>
              </a:solidFill>
              <a:latin typeface="Barlow Black" panose="00000A00000000000000" pitchFamily="2" charset="0"/>
            </a:endParaRPr>
          </a:p>
        </p:txBody>
      </p:sp>
      <p:sp>
        <p:nvSpPr>
          <p:cNvPr id="19" name="TextBox 18">
            <a:extLst>
              <a:ext uri="{FF2B5EF4-FFF2-40B4-BE49-F238E27FC236}">
                <a16:creationId xmlns:a16="http://schemas.microsoft.com/office/drawing/2014/main" id="{35A05666-4044-5F45-C880-F2D8546782C0}"/>
              </a:ext>
            </a:extLst>
          </p:cNvPr>
          <p:cNvSpPr txBox="1"/>
          <p:nvPr/>
        </p:nvSpPr>
        <p:spPr>
          <a:xfrm>
            <a:off x="6746326" y="2177849"/>
            <a:ext cx="2200274" cy="553998"/>
          </a:xfrm>
          <a:prstGeom prst="rect">
            <a:avLst/>
          </a:prstGeom>
          <a:noFill/>
        </p:spPr>
        <p:txBody>
          <a:bodyPr wrap="square" rtlCol="0">
            <a:spAutoFit/>
          </a:bodyPr>
          <a:lstStyle/>
          <a:p>
            <a:pPr algn="ctr"/>
            <a:r>
              <a:rPr lang="en-US" sz="1000" dirty="0">
                <a:latin typeface="Barlow" panose="00000500000000000000" pitchFamily="2" charset="0"/>
              </a:rPr>
              <a:t>Over 6,000 students from across Canada have participated since CyberTitan launched in 2017.</a:t>
            </a:r>
            <a:endParaRPr lang="en-CA" sz="1000" dirty="0">
              <a:latin typeface="Barlow" panose="00000500000000000000" pitchFamily="2" charset="0"/>
            </a:endParaRPr>
          </a:p>
        </p:txBody>
      </p:sp>
      <p:cxnSp>
        <p:nvCxnSpPr>
          <p:cNvPr id="22" name="Straight Connector 21">
            <a:extLst>
              <a:ext uri="{FF2B5EF4-FFF2-40B4-BE49-F238E27FC236}">
                <a16:creationId xmlns:a16="http://schemas.microsoft.com/office/drawing/2014/main" id="{53F00238-C1EA-4073-B661-CA31B93AAFA9}"/>
              </a:ext>
            </a:extLst>
          </p:cNvPr>
          <p:cNvCxnSpPr/>
          <p:nvPr/>
        </p:nvCxnSpPr>
        <p:spPr>
          <a:xfrm>
            <a:off x="7455938" y="2068752"/>
            <a:ext cx="762000" cy="0"/>
          </a:xfrm>
          <a:prstGeom prst="line">
            <a:avLst/>
          </a:prstGeom>
          <a:ln>
            <a:solidFill>
              <a:srgbClr val="D5204E"/>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ECFE94D-EC0C-5953-0D40-8A47501DC7B5}"/>
              </a:ext>
            </a:extLst>
          </p:cNvPr>
          <p:cNvSpPr txBox="1"/>
          <p:nvPr/>
        </p:nvSpPr>
        <p:spPr>
          <a:xfrm>
            <a:off x="9746199" y="1259467"/>
            <a:ext cx="1223507" cy="707886"/>
          </a:xfrm>
          <a:prstGeom prst="rect">
            <a:avLst/>
          </a:prstGeom>
          <a:noFill/>
        </p:spPr>
        <p:txBody>
          <a:bodyPr wrap="square" rtlCol="0">
            <a:spAutoFit/>
          </a:bodyPr>
          <a:lstStyle/>
          <a:p>
            <a:pPr algn="ctr"/>
            <a:r>
              <a:rPr lang="en-US" sz="2000" b="1" dirty="0">
                <a:solidFill>
                  <a:srgbClr val="D5204E"/>
                </a:solidFill>
                <a:latin typeface="Barlow Black" panose="00000A00000000000000" pitchFamily="2" charset="0"/>
              </a:rPr>
              <a:t>GRADES 5 TO 12 </a:t>
            </a:r>
            <a:endParaRPr lang="en-CA" sz="2000" b="1" dirty="0">
              <a:solidFill>
                <a:srgbClr val="D5204E"/>
              </a:solidFill>
              <a:latin typeface="Barlow Black" panose="00000A00000000000000" pitchFamily="2" charset="0"/>
            </a:endParaRPr>
          </a:p>
        </p:txBody>
      </p:sp>
      <p:sp>
        <p:nvSpPr>
          <p:cNvPr id="23" name="TextBox 22">
            <a:extLst>
              <a:ext uri="{FF2B5EF4-FFF2-40B4-BE49-F238E27FC236}">
                <a16:creationId xmlns:a16="http://schemas.microsoft.com/office/drawing/2014/main" id="{82BDA661-5FB8-A676-8D8D-F97EB99920F2}"/>
              </a:ext>
            </a:extLst>
          </p:cNvPr>
          <p:cNvSpPr txBox="1"/>
          <p:nvPr/>
        </p:nvSpPr>
        <p:spPr>
          <a:xfrm>
            <a:off x="9257816" y="2155597"/>
            <a:ext cx="2200274" cy="707886"/>
          </a:xfrm>
          <a:prstGeom prst="rect">
            <a:avLst/>
          </a:prstGeom>
          <a:noFill/>
        </p:spPr>
        <p:txBody>
          <a:bodyPr wrap="square" rtlCol="0">
            <a:spAutoFit/>
          </a:bodyPr>
          <a:lstStyle/>
          <a:p>
            <a:pPr algn="ctr"/>
            <a:r>
              <a:rPr lang="en-US" sz="1000" dirty="0">
                <a:latin typeface="Barlow" panose="00000500000000000000" pitchFamily="2" charset="0"/>
              </a:rPr>
              <a:t>Middle school, high school, and Cadets Canada competitions are held throughout the country leading up to the national finals.</a:t>
            </a:r>
            <a:endParaRPr lang="en-CA" sz="1000" dirty="0">
              <a:latin typeface="Barlow" panose="00000500000000000000" pitchFamily="2" charset="0"/>
            </a:endParaRPr>
          </a:p>
        </p:txBody>
      </p:sp>
      <p:cxnSp>
        <p:nvCxnSpPr>
          <p:cNvPr id="24" name="Straight Connector 23">
            <a:extLst>
              <a:ext uri="{FF2B5EF4-FFF2-40B4-BE49-F238E27FC236}">
                <a16:creationId xmlns:a16="http://schemas.microsoft.com/office/drawing/2014/main" id="{47044517-A5BA-E34E-DD65-A61234DE65B4}"/>
              </a:ext>
            </a:extLst>
          </p:cNvPr>
          <p:cNvCxnSpPr/>
          <p:nvPr/>
        </p:nvCxnSpPr>
        <p:spPr>
          <a:xfrm>
            <a:off x="9976952" y="2053729"/>
            <a:ext cx="762000" cy="0"/>
          </a:xfrm>
          <a:prstGeom prst="line">
            <a:avLst/>
          </a:prstGeom>
          <a:ln>
            <a:solidFill>
              <a:srgbClr val="D5204E"/>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D144831-C711-4FFB-38D9-A17A664E1124}"/>
              </a:ext>
            </a:extLst>
          </p:cNvPr>
          <p:cNvSpPr txBox="1"/>
          <p:nvPr/>
        </p:nvSpPr>
        <p:spPr>
          <a:xfrm>
            <a:off x="6828385" y="3853257"/>
            <a:ext cx="2032811" cy="707886"/>
          </a:xfrm>
          <a:prstGeom prst="rect">
            <a:avLst/>
          </a:prstGeom>
          <a:noFill/>
        </p:spPr>
        <p:txBody>
          <a:bodyPr wrap="square" rtlCol="0">
            <a:spAutoFit/>
          </a:bodyPr>
          <a:lstStyle/>
          <a:p>
            <a:pPr algn="ctr"/>
            <a:r>
              <a:rPr lang="en-US" sz="2000" b="1" dirty="0">
                <a:solidFill>
                  <a:srgbClr val="D5204E"/>
                </a:solidFill>
                <a:latin typeface="Barlow Black" panose="00000A00000000000000" pitchFamily="2" charset="0"/>
              </a:rPr>
              <a:t>109 ALL-GIRLS TEAMS</a:t>
            </a:r>
            <a:endParaRPr lang="en-CA" sz="2000" b="1" dirty="0">
              <a:solidFill>
                <a:srgbClr val="D5204E"/>
              </a:solidFill>
              <a:latin typeface="Barlow Black" panose="00000A00000000000000" pitchFamily="2" charset="0"/>
            </a:endParaRPr>
          </a:p>
        </p:txBody>
      </p:sp>
      <p:sp>
        <p:nvSpPr>
          <p:cNvPr id="33" name="TextBox 32">
            <a:extLst>
              <a:ext uri="{FF2B5EF4-FFF2-40B4-BE49-F238E27FC236}">
                <a16:creationId xmlns:a16="http://schemas.microsoft.com/office/drawing/2014/main" id="{053214F7-0A75-3336-5765-04677F5E4924}"/>
              </a:ext>
            </a:extLst>
          </p:cNvPr>
          <p:cNvSpPr txBox="1"/>
          <p:nvPr/>
        </p:nvSpPr>
        <p:spPr>
          <a:xfrm>
            <a:off x="6807426" y="4707925"/>
            <a:ext cx="2074727" cy="1015663"/>
          </a:xfrm>
          <a:prstGeom prst="rect">
            <a:avLst/>
          </a:prstGeom>
          <a:noFill/>
        </p:spPr>
        <p:txBody>
          <a:bodyPr wrap="square" rtlCol="0">
            <a:spAutoFit/>
          </a:bodyPr>
          <a:lstStyle/>
          <a:p>
            <a:pPr algn="ctr"/>
            <a:r>
              <a:rPr lang="en-US" sz="1000" dirty="0">
                <a:latin typeface="Barlow" panose="00000500000000000000" pitchFamily="2" charset="0"/>
              </a:rPr>
              <a:t>Since CyberTitan was launched, 109 all-girls teams have joined the competition to encourage gender diversity in cybersecurity. The top all-girls team earns a wildcard spot at the national finals.</a:t>
            </a:r>
            <a:endParaRPr lang="en-CA" sz="1000" dirty="0">
              <a:latin typeface="Barlow" panose="00000500000000000000" pitchFamily="2" charset="0"/>
            </a:endParaRPr>
          </a:p>
        </p:txBody>
      </p:sp>
      <p:cxnSp>
        <p:nvCxnSpPr>
          <p:cNvPr id="34" name="Straight Connector 33">
            <a:extLst>
              <a:ext uri="{FF2B5EF4-FFF2-40B4-BE49-F238E27FC236}">
                <a16:creationId xmlns:a16="http://schemas.microsoft.com/office/drawing/2014/main" id="{BC1FD629-5565-3B5D-DEEC-DAE8F50C08B9}"/>
              </a:ext>
            </a:extLst>
          </p:cNvPr>
          <p:cNvCxnSpPr/>
          <p:nvPr/>
        </p:nvCxnSpPr>
        <p:spPr>
          <a:xfrm>
            <a:off x="7465463" y="4627276"/>
            <a:ext cx="762000" cy="0"/>
          </a:xfrm>
          <a:prstGeom prst="line">
            <a:avLst/>
          </a:prstGeom>
          <a:ln>
            <a:solidFill>
              <a:srgbClr val="D5204E"/>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B88FFFA-2E19-4076-89D9-2D89CF64713A}"/>
              </a:ext>
            </a:extLst>
          </p:cNvPr>
          <p:cNvSpPr txBox="1"/>
          <p:nvPr/>
        </p:nvSpPr>
        <p:spPr>
          <a:xfrm>
            <a:off x="712722" y="617788"/>
            <a:ext cx="5107054" cy="954107"/>
          </a:xfrm>
          <a:prstGeom prst="rect">
            <a:avLst/>
          </a:prstGeom>
          <a:noFill/>
        </p:spPr>
        <p:txBody>
          <a:bodyPr wrap="square" rtlCol="0">
            <a:spAutoFit/>
          </a:bodyPr>
          <a:lstStyle/>
          <a:p>
            <a:r>
              <a:rPr lang="en-US" sz="2800" b="1" dirty="0">
                <a:solidFill>
                  <a:srgbClr val="15264C"/>
                </a:solidFill>
                <a:latin typeface="Barlow ExtraBold" panose="00000900000000000000" pitchFamily="2" charset="0"/>
              </a:rPr>
              <a:t>CyberTitan Sponsorship Opportunities</a:t>
            </a:r>
            <a:endParaRPr lang="en-CA" sz="2800" b="1" dirty="0">
              <a:solidFill>
                <a:srgbClr val="15264C"/>
              </a:solidFill>
              <a:latin typeface="Barlow ExtraBold" panose="00000900000000000000" pitchFamily="2" charset="0"/>
            </a:endParaRPr>
          </a:p>
        </p:txBody>
      </p:sp>
      <p:sp>
        <p:nvSpPr>
          <p:cNvPr id="40" name="TextBox 39">
            <a:extLst>
              <a:ext uri="{FF2B5EF4-FFF2-40B4-BE49-F238E27FC236}">
                <a16:creationId xmlns:a16="http://schemas.microsoft.com/office/drawing/2014/main" id="{D8A95CCC-2D57-EF6C-B113-5BDCE1EC2E3F}"/>
              </a:ext>
            </a:extLst>
          </p:cNvPr>
          <p:cNvSpPr txBox="1"/>
          <p:nvPr/>
        </p:nvSpPr>
        <p:spPr>
          <a:xfrm>
            <a:off x="9351799" y="3776313"/>
            <a:ext cx="2180229" cy="1015663"/>
          </a:xfrm>
          <a:prstGeom prst="rect">
            <a:avLst/>
          </a:prstGeom>
          <a:noFill/>
        </p:spPr>
        <p:txBody>
          <a:bodyPr wrap="square" rtlCol="0">
            <a:spAutoFit/>
          </a:bodyPr>
          <a:lstStyle/>
          <a:p>
            <a:pPr algn="ctr"/>
            <a:r>
              <a:rPr lang="en-US" sz="2000" b="1" dirty="0">
                <a:solidFill>
                  <a:srgbClr val="D5204E"/>
                </a:solidFill>
                <a:latin typeface="Barlow Black" panose="00000A00000000000000" pitchFamily="2" charset="0"/>
              </a:rPr>
              <a:t>REAL-WORLD CYBERSECURITY THREATS</a:t>
            </a:r>
            <a:endParaRPr lang="en-CA" sz="2000" b="1" dirty="0">
              <a:solidFill>
                <a:srgbClr val="D5204E"/>
              </a:solidFill>
              <a:latin typeface="Barlow Black" panose="00000A00000000000000" pitchFamily="2" charset="0"/>
            </a:endParaRPr>
          </a:p>
        </p:txBody>
      </p:sp>
      <p:sp>
        <p:nvSpPr>
          <p:cNvPr id="41" name="TextBox 40">
            <a:extLst>
              <a:ext uri="{FF2B5EF4-FFF2-40B4-BE49-F238E27FC236}">
                <a16:creationId xmlns:a16="http://schemas.microsoft.com/office/drawing/2014/main" id="{66517215-0DEE-193F-09EA-6AB8FA7325DC}"/>
              </a:ext>
            </a:extLst>
          </p:cNvPr>
          <p:cNvSpPr txBox="1"/>
          <p:nvPr/>
        </p:nvSpPr>
        <p:spPr>
          <a:xfrm>
            <a:off x="9404551" y="4938757"/>
            <a:ext cx="2074727" cy="553998"/>
          </a:xfrm>
          <a:prstGeom prst="rect">
            <a:avLst/>
          </a:prstGeom>
          <a:noFill/>
        </p:spPr>
        <p:txBody>
          <a:bodyPr wrap="square" rtlCol="0">
            <a:spAutoFit/>
          </a:bodyPr>
          <a:lstStyle/>
          <a:p>
            <a:pPr algn="ctr"/>
            <a:r>
              <a:rPr lang="en-US" sz="1000" dirty="0">
                <a:latin typeface="Barlow" panose="00000500000000000000" pitchFamily="2" charset="0"/>
              </a:rPr>
              <a:t>Competitions emulate actual cybersecurity threats faced by Canadian businesses.</a:t>
            </a:r>
            <a:endParaRPr lang="en-CA" sz="1000" dirty="0">
              <a:latin typeface="Barlow" panose="00000500000000000000" pitchFamily="2" charset="0"/>
            </a:endParaRPr>
          </a:p>
        </p:txBody>
      </p:sp>
      <p:cxnSp>
        <p:nvCxnSpPr>
          <p:cNvPr id="42" name="Straight Connector 41">
            <a:extLst>
              <a:ext uri="{FF2B5EF4-FFF2-40B4-BE49-F238E27FC236}">
                <a16:creationId xmlns:a16="http://schemas.microsoft.com/office/drawing/2014/main" id="{F7FB141E-70EF-FC9F-F92E-A7D9CE47C505}"/>
              </a:ext>
            </a:extLst>
          </p:cNvPr>
          <p:cNvCxnSpPr/>
          <p:nvPr/>
        </p:nvCxnSpPr>
        <p:spPr>
          <a:xfrm>
            <a:off x="10062588" y="4858109"/>
            <a:ext cx="762000" cy="0"/>
          </a:xfrm>
          <a:prstGeom prst="line">
            <a:avLst/>
          </a:prstGeom>
          <a:ln>
            <a:solidFill>
              <a:srgbClr val="D5204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7639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56" name="Table 55">
            <a:extLst>
              <a:ext uri="{FF2B5EF4-FFF2-40B4-BE49-F238E27FC236}">
                <a16:creationId xmlns:a16="http://schemas.microsoft.com/office/drawing/2014/main" id="{495310B2-6CA3-041D-0D9D-997D2245B549}"/>
              </a:ext>
            </a:extLst>
          </p:cNvPr>
          <p:cNvGraphicFramePr>
            <a:graphicFrameLocks noGrp="1"/>
          </p:cNvGraphicFramePr>
          <p:nvPr>
            <p:extLst>
              <p:ext uri="{D42A27DB-BD31-4B8C-83A1-F6EECF244321}">
                <p14:modId xmlns:p14="http://schemas.microsoft.com/office/powerpoint/2010/main" val="3420831578"/>
              </p:ext>
            </p:extLst>
          </p:nvPr>
        </p:nvGraphicFramePr>
        <p:xfrm>
          <a:off x="552449" y="505793"/>
          <a:ext cx="11087101" cy="5846413"/>
        </p:xfrm>
        <a:graphic>
          <a:graphicData uri="http://schemas.openxmlformats.org/drawingml/2006/table">
            <a:tbl>
              <a:tblPr firstRow="1" firstCol="1" bandRow="1"/>
              <a:tblGrid>
                <a:gridCol w="4721597">
                  <a:extLst>
                    <a:ext uri="{9D8B030D-6E8A-4147-A177-3AD203B41FA5}">
                      <a16:colId xmlns:a16="http://schemas.microsoft.com/office/drawing/2014/main" val="7543465"/>
                    </a:ext>
                  </a:extLst>
                </a:gridCol>
                <a:gridCol w="1606826">
                  <a:extLst>
                    <a:ext uri="{9D8B030D-6E8A-4147-A177-3AD203B41FA5}">
                      <a16:colId xmlns:a16="http://schemas.microsoft.com/office/drawing/2014/main" val="2477608193"/>
                    </a:ext>
                  </a:extLst>
                </a:gridCol>
                <a:gridCol w="1330679">
                  <a:extLst>
                    <a:ext uri="{9D8B030D-6E8A-4147-A177-3AD203B41FA5}">
                      <a16:colId xmlns:a16="http://schemas.microsoft.com/office/drawing/2014/main" val="4287279155"/>
                    </a:ext>
                  </a:extLst>
                </a:gridCol>
                <a:gridCol w="1211087">
                  <a:extLst>
                    <a:ext uri="{9D8B030D-6E8A-4147-A177-3AD203B41FA5}">
                      <a16:colId xmlns:a16="http://schemas.microsoft.com/office/drawing/2014/main" val="424171273"/>
                    </a:ext>
                  </a:extLst>
                </a:gridCol>
                <a:gridCol w="1180299">
                  <a:extLst>
                    <a:ext uri="{9D8B030D-6E8A-4147-A177-3AD203B41FA5}">
                      <a16:colId xmlns:a16="http://schemas.microsoft.com/office/drawing/2014/main" val="3788215044"/>
                    </a:ext>
                  </a:extLst>
                </a:gridCol>
                <a:gridCol w="1036613">
                  <a:extLst>
                    <a:ext uri="{9D8B030D-6E8A-4147-A177-3AD203B41FA5}">
                      <a16:colId xmlns:a16="http://schemas.microsoft.com/office/drawing/2014/main" val="3989587017"/>
                    </a:ext>
                  </a:extLst>
                </a:gridCol>
              </a:tblGrid>
              <a:tr h="691516">
                <a:tc>
                  <a:txBody>
                    <a:bodyPr/>
                    <a:lstStyle/>
                    <a:p>
                      <a:pPr algn="ctr"/>
                      <a:r>
                        <a:rPr lang="en-CA" sz="1200" b="0" dirty="0">
                          <a:solidFill>
                            <a:srgbClr val="FFFFFF"/>
                          </a:solidFill>
                          <a:effectLst/>
                          <a:latin typeface="Barlow" panose="00000500000000000000" pitchFamily="2" charset="0"/>
                          <a:ea typeface="Arial Unicode MS"/>
                        </a:rPr>
                        <a:t>Benefits</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0050"/>
                    </a:solidFill>
                  </a:tcPr>
                </a:tc>
                <a:tc>
                  <a:txBody>
                    <a:bodyPr/>
                    <a:lstStyle/>
                    <a:p>
                      <a:pPr algn="ctr"/>
                      <a:r>
                        <a:rPr lang="en-CA" sz="1200" b="0" dirty="0">
                          <a:solidFill>
                            <a:srgbClr val="FFFFFF"/>
                          </a:solidFill>
                          <a:effectLst/>
                          <a:latin typeface="Barlow" panose="00000500000000000000" pitchFamily="2" charset="0"/>
                          <a:ea typeface="Arial Unicode MS"/>
                        </a:rPr>
                        <a:t>Title Partner ($400,000)</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0050"/>
                    </a:solidFill>
                  </a:tcPr>
                </a:tc>
                <a:tc>
                  <a:txBody>
                    <a:bodyPr/>
                    <a:lstStyle/>
                    <a:p>
                      <a:pPr algn="ctr"/>
                      <a:r>
                        <a:rPr lang="en-CA" sz="1200" b="0">
                          <a:solidFill>
                            <a:srgbClr val="FFFFFF"/>
                          </a:solidFill>
                          <a:effectLst/>
                          <a:latin typeface="Barlow" panose="00000500000000000000" pitchFamily="2" charset="0"/>
                          <a:ea typeface="Arial Unicode MS"/>
                        </a:rPr>
                        <a:t>Regional</a:t>
                      </a:r>
                      <a:r>
                        <a:rPr lang="en-CA" sz="1200" b="0" u="sng">
                          <a:solidFill>
                            <a:schemeClr val="bg1"/>
                          </a:solidFill>
                          <a:effectLst/>
                          <a:latin typeface="Barlow" panose="00000500000000000000" pitchFamily="2" charset="0"/>
                          <a:ea typeface="Arial Unicode MS"/>
                        </a:rPr>
                        <a:t> Semi-Finals</a:t>
                      </a:r>
                      <a:r>
                        <a:rPr lang="en-CA" sz="1200" b="0">
                          <a:solidFill>
                            <a:schemeClr val="bg1"/>
                          </a:solidFill>
                          <a:effectLst/>
                          <a:latin typeface="Barlow" panose="00000500000000000000" pitchFamily="2" charset="0"/>
                          <a:ea typeface="Arial Unicode MS"/>
                        </a:rPr>
                        <a:t> </a:t>
                      </a:r>
                      <a:r>
                        <a:rPr lang="en-CA" sz="1200" b="0">
                          <a:solidFill>
                            <a:srgbClr val="FFFFFF"/>
                          </a:solidFill>
                          <a:effectLst/>
                          <a:latin typeface="Barlow" panose="00000500000000000000" pitchFamily="2" charset="0"/>
                          <a:ea typeface="Arial Unicode MS"/>
                        </a:rPr>
                        <a:t>Partner ($150,000)</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0050"/>
                    </a:solidFill>
                  </a:tcPr>
                </a:tc>
                <a:tc>
                  <a:txBody>
                    <a:bodyPr/>
                    <a:lstStyle/>
                    <a:p>
                      <a:pPr algn="ctr"/>
                      <a:r>
                        <a:rPr lang="en-CA" sz="1200" b="1" dirty="0">
                          <a:solidFill>
                            <a:srgbClr val="FFFFFF"/>
                          </a:solidFill>
                          <a:effectLst/>
                          <a:latin typeface="Barlow" panose="00000500000000000000" pitchFamily="2" charset="0"/>
                          <a:ea typeface="Arial Unicode MS"/>
                        </a:rPr>
                        <a:t>Platinum Partner ($75,000)</a:t>
                      </a:r>
                      <a:endParaRPr lang="en-CA" sz="1200" b="1"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0050"/>
                    </a:solidFill>
                  </a:tcPr>
                </a:tc>
                <a:tc>
                  <a:txBody>
                    <a:bodyPr/>
                    <a:lstStyle/>
                    <a:p>
                      <a:pPr algn="ctr"/>
                      <a:r>
                        <a:rPr lang="en-CA" sz="1200" b="1" dirty="0">
                          <a:solidFill>
                            <a:srgbClr val="FFFFFF"/>
                          </a:solidFill>
                          <a:effectLst/>
                          <a:latin typeface="Barlow" panose="00000500000000000000" pitchFamily="2" charset="0"/>
                          <a:ea typeface="Arial Unicode MS"/>
                        </a:rPr>
                        <a:t>Gold Partner ($50,000)</a:t>
                      </a:r>
                      <a:endParaRPr lang="en-CA" sz="1200" b="1"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0050"/>
                    </a:solidFill>
                  </a:tcPr>
                </a:tc>
                <a:tc>
                  <a:txBody>
                    <a:bodyPr/>
                    <a:lstStyle/>
                    <a:p>
                      <a:pPr algn="ctr"/>
                      <a:r>
                        <a:rPr lang="en-CA" sz="1200" b="1" dirty="0">
                          <a:solidFill>
                            <a:srgbClr val="FFFFFF"/>
                          </a:solidFill>
                          <a:effectLst/>
                          <a:latin typeface="Barlow" panose="00000500000000000000" pitchFamily="2" charset="0"/>
                          <a:ea typeface="Arial Unicode MS"/>
                        </a:rPr>
                        <a:t>Silver Partner ($25,000)</a:t>
                      </a:r>
                      <a:endParaRPr lang="en-CA" sz="1200" b="1"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0050"/>
                    </a:solidFill>
                  </a:tcPr>
                </a:tc>
                <a:extLst>
                  <a:ext uri="{0D108BD9-81ED-4DB2-BD59-A6C34878D82A}">
                    <a16:rowId xmlns:a16="http://schemas.microsoft.com/office/drawing/2014/main" val="1343308270"/>
                  </a:ext>
                </a:extLst>
              </a:tr>
              <a:tr h="279548">
                <a:tc>
                  <a:txBody>
                    <a:bodyPr/>
                    <a:lstStyle/>
                    <a:p>
                      <a:pPr algn="ctr"/>
                      <a:r>
                        <a:rPr lang="en-CA" sz="1200" b="0" dirty="0">
                          <a:solidFill>
                            <a:srgbClr val="FFFFFF"/>
                          </a:solidFill>
                          <a:effectLst/>
                          <a:latin typeface="Barlow" panose="00000500000000000000" pitchFamily="2" charset="0"/>
                          <a:ea typeface="Arial Unicode MS"/>
                        </a:rPr>
                        <a:t>Number Available</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CA" sz="1200" b="0" dirty="0">
                          <a:solidFill>
                            <a:srgbClr val="FFFFFF"/>
                          </a:solidFill>
                          <a:effectLst/>
                          <a:latin typeface="Barlow" panose="00000500000000000000" pitchFamily="2" charset="0"/>
                          <a:ea typeface="Arial Unicode MS"/>
                        </a:rPr>
                        <a:t>1</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CA" sz="1200" b="0" dirty="0">
                          <a:solidFill>
                            <a:srgbClr val="FFFFFF"/>
                          </a:solidFill>
                          <a:effectLst/>
                          <a:latin typeface="Barlow" panose="00000500000000000000" pitchFamily="2" charset="0"/>
                          <a:ea typeface="Arial Unicode MS"/>
                        </a:rPr>
                        <a:t>3</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CA" sz="1200" dirty="0">
                          <a:solidFill>
                            <a:srgbClr val="FFFFFF"/>
                          </a:solidFill>
                          <a:effectLst/>
                          <a:latin typeface="Barlow" panose="00000500000000000000" pitchFamily="2" charset="0"/>
                          <a:ea typeface="Arial Unicode MS"/>
                        </a:rPr>
                        <a:t>3</a:t>
                      </a:r>
                      <a:endParaRPr lang="en-CA" sz="120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CA" sz="1200" dirty="0">
                          <a:solidFill>
                            <a:srgbClr val="FFFFFF"/>
                          </a:solidFill>
                          <a:effectLst/>
                          <a:latin typeface="Barlow" panose="00000500000000000000" pitchFamily="2" charset="0"/>
                          <a:ea typeface="Arial Unicode MS"/>
                        </a:rPr>
                        <a:t>2</a:t>
                      </a:r>
                      <a:endParaRPr lang="en-CA" sz="120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CA" sz="1200" dirty="0">
                          <a:solidFill>
                            <a:srgbClr val="FFFFFF"/>
                          </a:solidFill>
                          <a:effectLst/>
                          <a:latin typeface="Barlow" panose="00000500000000000000" pitchFamily="2" charset="0"/>
                          <a:ea typeface="Arial Unicode MS"/>
                        </a:rPr>
                        <a:t>Unlimited</a:t>
                      </a:r>
                      <a:endParaRPr lang="en-CA" sz="120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398116248"/>
                  </a:ext>
                </a:extLst>
              </a:tr>
              <a:tr h="282632">
                <a:tc gridSpan="6">
                  <a:txBody>
                    <a:bodyPr/>
                    <a:lstStyle/>
                    <a:p>
                      <a:pPr algn="ctr"/>
                      <a:r>
                        <a:rPr lang="en-CA" sz="1200" b="0" dirty="0">
                          <a:solidFill>
                            <a:srgbClr val="000000"/>
                          </a:solidFill>
                          <a:effectLst/>
                          <a:latin typeface="Barlow" panose="00000500000000000000" pitchFamily="2" charset="0"/>
                          <a:ea typeface="Arial Unicode MS"/>
                        </a:rPr>
                        <a:t>Collateral Benefits</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CA"/>
                    </a:p>
                  </a:txBody>
                  <a:tcPr/>
                </a:tc>
                <a:tc h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C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endParaRPr lang="en-CA" sz="500">
                        <a:effectLst/>
                        <a:latin typeface="Times New Roman" panose="02020603050405020304" pitchFamily="18" charset="0"/>
                        <a:ea typeface="Arial Unicode MS"/>
                      </a:endParaRPr>
                    </a:p>
                  </a:txBody>
                  <a:tcPr marL="29504" marR="2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1929797"/>
                  </a:ext>
                </a:extLst>
              </a:tr>
              <a:tr h="288131">
                <a:tc>
                  <a:txBody>
                    <a:bodyPr/>
                    <a:lstStyle/>
                    <a:p>
                      <a:r>
                        <a:rPr lang="en-US" sz="1000" b="0" dirty="0">
                          <a:effectLst/>
                          <a:latin typeface="Barlow" panose="00000500000000000000" pitchFamily="2" charset="0"/>
                          <a:ea typeface="Arial Unicode MS"/>
                        </a:rPr>
                        <a:t>Brand Exclusivity: Your brand logo is prominently displayed as "Presenting Partner" on all CyberTitan materials, event banners, and digital assets.</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976358"/>
                  </a:ext>
                </a:extLst>
              </a:tr>
              <a:tr h="180441">
                <a:tc>
                  <a:txBody>
                    <a:bodyPr/>
                    <a:lstStyle/>
                    <a:p>
                      <a:r>
                        <a:rPr lang="en-US" sz="1000" b="0" dirty="0">
                          <a:effectLst/>
                          <a:latin typeface="Barlow" panose="00000500000000000000" pitchFamily="2" charset="0"/>
                          <a:ea typeface="Arial Unicode MS"/>
                        </a:rPr>
                        <a:t>Primary logo and name placement on CyberTitan landing page</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6431043"/>
                  </a:ext>
                </a:extLst>
              </a:tr>
              <a:tr h="180441">
                <a:tc>
                  <a:txBody>
                    <a:bodyPr/>
                    <a:lstStyle/>
                    <a:p>
                      <a:r>
                        <a:rPr lang="en-US" sz="1000" b="0" dirty="0">
                          <a:effectLst/>
                          <a:latin typeface="Barlow" panose="00000500000000000000" pitchFamily="2" charset="0"/>
                          <a:ea typeface="Arial Unicode MS"/>
                        </a:rPr>
                        <a:t>Sole partner placement on CyberTitan tradeshow banners</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839723"/>
                  </a:ext>
                </a:extLst>
              </a:tr>
              <a:tr h="180441">
                <a:tc>
                  <a:txBody>
                    <a:bodyPr/>
                    <a:lstStyle/>
                    <a:p>
                      <a:r>
                        <a:rPr lang="en-US" sz="1000" b="0" dirty="0">
                          <a:effectLst/>
                          <a:latin typeface="Barlow" panose="00000500000000000000" pitchFamily="2" charset="0"/>
                          <a:ea typeface="Arial Unicode MS"/>
                        </a:rPr>
                        <a:t>Logo placement on all printed and digital collateral</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8818294"/>
                  </a:ext>
                </a:extLst>
              </a:tr>
              <a:tr h="288131">
                <a:tc>
                  <a:txBody>
                    <a:bodyPr/>
                    <a:lstStyle/>
                    <a:p>
                      <a:r>
                        <a:rPr lang="en-US" sz="1000" b="0" dirty="0">
                          <a:effectLst/>
                          <a:latin typeface="Barlow" panose="00000500000000000000" pitchFamily="2" charset="0"/>
                          <a:ea typeface="Arial Unicode MS"/>
                        </a:rPr>
                        <a:t>Exclusive press release, newsletter and media feature announcing the partnership</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575564"/>
                  </a:ext>
                </a:extLst>
              </a:tr>
              <a:tr h="180441">
                <a:tc>
                  <a:txBody>
                    <a:bodyPr/>
                    <a:lstStyle/>
                    <a:p>
                      <a:r>
                        <a:rPr lang="en-US" sz="1000" b="0">
                          <a:effectLst/>
                          <a:latin typeface="Barlow" panose="00000500000000000000" pitchFamily="2" charset="0"/>
                          <a:ea typeface="Arial Unicode MS"/>
                        </a:rPr>
                        <a:t>Full-year brand recognition for CyberTitan</a:t>
                      </a:r>
                      <a:endParaRPr lang="en-CA" sz="1000" b="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562406"/>
                  </a:ext>
                </a:extLst>
              </a:tr>
              <a:tr h="180441">
                <a:tc>
                  <a:txBody>
                    <a:bodyPr/>
                    <a:lstStyle/>
                    <a:p>
                      <a:r>
                        <a:rPr lang="en-US" sz="1000" b="0" dirty="0">
                          <a:effectLst/>
                          <a:latin typeface="Barlow" panose="00000500000000000000" pitchFamily="2" charset="0"/>
                          <a:ea typeface="Arial Unicode MS"/>
                        </a:rPr>
                        <a:t>Included in all press releases and media mentions secured by ICTC</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3641922"/>
                  </a:ext>
                </a:extLst>
              </a:tr>
              <a:tr h="180441">
                <a:tc>
                  <a:txBody>
                    <a:bodyPr/>
                    <a:lstStyle/>
                    <a:p>
                      <a:r>
                        <a:rPr lang="en-US" sz="1000" b="0">
                          <a:effectLst/>
                          <a:latin typeface="Barlow" panose="00000500000000000000" pitchFamily="2" charset="0"/>
                          <a:ea typeface="Arial Unicode MS"/>
                        </a:rPr>
                        <a:t>Monthly social media recognition</a:t>
                      </a:r>
                      <a:endParaRPr lang="en-CA" sz="1000" b="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64830"/>
                  </a:ext>
                </a:extLst>
              </a:tr>
              <a:tr h="180441">
                <a:tc>
                  <a:txBody>
                    <a:bodyPr/>
                    <a:lstStyle/>
                    <a:p>
                      <a:r>
                        <a:rPr lang="en-US" sz="1000" b="0" dirty="0">
                          <a:effectLst/>
                          <a:latin typeface="Barlow" panose="00000500000000000000" pitchFamily="2" charset="0"/>
                          <a:ea typeface="Arial Unicode MS"/>
                        </a:rPr>
                        <a:t>Premium placement on CyberTitan t-shirt</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275865"/>
                  </a:ext>
                </a:extLst>
              </a:tr>
              <a:tr h="180441">
                <a:tc>
                  <a:txBody>
                    <a:bodyPr/>
                    <a:lstStyle/>
                    <a:p>
                      <a:r>
                        <a:rPr lang="en-US" sz="1000" b="0" dirty="0">
                          <a:effectLst/>
                          <a:latin typeface="Barlow" panose="00000500000000000000" pitchFamily="2" charset="0"/>
                          <a:ea typeface="Arial Unicode MS"/>
                        </a:rPr>
                        <a:t>Placement on CyberTitan t-shirts</a:t>
                      </a:r>
                      <a:endParaRPr lang="en-CA" sz="10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dirty="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b="0" dirty="0">
                          <a:effectLst/>
                          <a:latin typeface="Times New Roman" panose="02020603050405020304" pitchFamily="18" charset="0"/>
                          <a:ea typeface="Arial Unicode MS"/>
                        </a:rPr>
                        <a:t> </a:t>
                      </a:r>
                      <a:endParaRPr lang="en-CA" sz="1000" b="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752060"/>
                  </a:ext>
                </a:extLst>
              </a:tr>
              <a:tr h="270258">
                <a:tc gridSpan="6">
                  <a:txBody>
                    <a:bodyPr/>
                    <a:lstStyle/>
                    <a:p>
                      <a:pPr algn="ctr"/>
                      <a:r>
                        <a:rPr lang="en-CA" sz="1200" b="0" dirty="0">
                          <a:solidFill>
                            <a:srgbClr val="000000"/>
                          </a:solidFill>
                          <a:effectLst/>
                          <a:latin typeface="Barlow" panose="00000500000000000000" pitchFamily="2" charset="0"/>
                          <a:ea typeface="Arial Unicode MS"/>
                        </a:rPr>
                        <a:t>Event Benefits</a:t>
                      </a:r>
                      <a:endParaRPr lang="en-CA" sz="1200" b="0" dirty="0">
                        <a:effectLst/>
                        <a:latin typeface="Times New Roman" panose="02020603050405020304" pitchFamily="18" charset="0"/>
                        <a:ea typeface="Arial Unicode MS"/>
                      </a:endParaRPr>
                    </a:p>
                  </a:txBody>
                  <a:tcPr marL="29504" marR="295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CA"/>
                    </a:p>
                  </a:txBody>
                  <a:tcPr/>
                </a:tc>
                <a:tc h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CA"/>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endParaRPr lang="en-CA" sz="1000">
                        <a:effectLst/>
                        <a:latin typeface="Times New Roman" panose="02020603050405020304" pitchFamily="18" charset="0"/>
                        <a:ea typeface="Arial Unicode MS"/>
                      </a:endParaRPr>
                    </a:p>
                  </a:txBody>
                  <a:tcPr marL="29504" marR="295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27244240"/>
                  </a:ext>
                </a:extLst>
              </a:tr>
              <a:tr h="144066">
                <a:tc>
                  <a:txBody>
                    <a:bodyPr/>
                    <a:lstStyle/>
                    <a:p>
                      <a:r>
                        <a:rPr lang="en-CA" sz="1000" dirty="0">
                          <a:effectLst/>
                          <a:latin typeface="Barlow" panose="00000500000000000000" pitchFamily="2" charset="0"/>
                          <a:ea typeface="Arial Unicode MS"/>
                        </a:rPr>
                        <a:t>Keynote speaker at CyberTitan National Finals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247963"/>
                  </a:ext>
                </a:extLst>
              </a:tr>
              <a:tr h="144066">
                <a:tc>
                  <a:txBody>
                    <a:bodyPr/>
                    <a:lstStyle/>
                    <a:p>
                      <a:r>
                        <a:rPr lang="en-CA" sz="1000" dirty="0">
                          <a:effectLst/>
                          <a:latin typeface="Barlow" panose="00000500000000000000" pitchFamily="2" charset="0"/>
                          <a:ea typeface="Arial Unicode MS"/>
                        </a:rPr>
                        <a:t>Invitation to (closed) CyberTitan National Competition</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261629"/>
                  </a:ext>
                </a:extLst>
              </a:tr>
              <a:tr h="144066">
                <a:tc>
                  <a:txBody>
                    <a:bodyPr/>
                    <a:lstStyle/>
                    <a:p>
                      <a:r>
                        <a:rPr lang="en-CA" sz="1000" dirty="0">
                          <a:effectLst/>
                          <a:latin typeface="Barlow" panose="00000500000000000000" pitchFamily="2" charset="0"/>
                          <a:ea typeface="Arial Unicode MS"/>
                        </a:rPr>
                        <a:t>Invitation to CyberTitan Awards Ceremony</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6076506"/>
                  </a:ext>
                </a:extLst>
              </a:tr>
              <a:tr h="288131">
                <a:tc>
                  <a:txBody>
                    <a:bodyPr/>
                    <a:lstStyle/>
                    <a:p>
                      <a:r>
                        <a:rPr lang="en-CA" sz="1000" dirty="0">
                          <a:effectLst/>
                          <a:latin typeface="Barlow" panose="00000500000000000000" pitchFamily="2" charset="0"/>
                          <a:ea typeface="Arial Unicode MS"/>
                        </a:rPr>
                        <a:t>Student Swag Opportunity: Option to provide branded items for event swag bags distributed to participants.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3397792"/>
                  </a:ext>
                </a:extLst>
              </a:tr>
              <a:tr h="144066">
                <a:tc>
                  <a:txBody>
                    <a:bodyPr/>
                    <a:lstStyle/>
                    <a:p>
                      <a:r>
                        <a:rPr lang="en-CA" sz="1000" dirty="0">
                          <a:effectLst/>
                          <a:latin typeface="Barlow" panose="00000500000000000000" pitchFamily="2" charset="0"/>
                          <a:ea typeface="Arial Unicode MS"/>
                        </a:rPr>
                        <a:t>VIP Access to future CyberTitan events for the following year</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6452594"/>
                  </a:ext>
                </a:extLst>
              </a:tr>
              <a:tr h="140267">
                <a:tc>
                  <a:txBody>
                    <a:bodyPr/>
                    <a:lstStyle/>
                    <a:p>
                      <a:r>
                        <a:rPr lang="en-CA" sz="1000" dirty="0">
                          <a:effectLst/>
                          <a:latin typeface="Barlow" panose="00000500000000000000" pitchFamily="2" charset="0"/>
                          <a:ea typeface="Arial Unicode MS"/>
                        </a:rPr>
                        <a:t>Company Banner at National Finals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7781684"/>
                  </a:ext>
                </a:extLst>
              </a:tr>
              <a:tr h="144066">
                <a:tc>
                  <a:txBody>
                    <a:bodyPr/>
                    <a:lstStyle/>
                    <a:p>
                      <a:r>
                        <a:rPr lang="en-CA" sz="1000" dirty="0">
                          <a:effectLst/>
                          <a:latin typeface="Barlow" panose="00000500000000000000" pitchFamily="2" charset="0"/>
                          <a:ea typeface="Arial Unicode MS"/>
                        </a:rPr>
                        <a:t>Participate in CyberTitan National Finals scenario planning</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4807927"/>
                  </a:ext>
                </a:extLst>
              </a:tr>
              <a:tr h="144066">
                <a:tc>
                  <a:txBody>
                    <a:bodyPr/>
                    <a:lstStyle/>
                    <a:p>
                      <a:r>
                        <a:rPr lang="en-CA" sz="1000" dirty="0">
                          <a:effectLst/>
                          <a:latin typeface="Barlow" panose="00000500000000000000" pitchFamily="2" charset="0"/>
                          <a:ea typeface="Arial Unicode MS"/>
                        </a:rPr>
                        <a:t>Panel participation at the CyberTitan National Finals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059973"/>
                  </a:ext>
                </a:extLst>
              </a:tr>
              <a:tr h="288131">
                <a:tc>
                  <a:txBody>
                    <a:bodyPr/>
                    <a:lstStyle/>
                    <a:p>
                      <a:r>
                        <a:rPr lang="en-CA" sz="1000" dirty="0">
                          <a:effectLst/>
                          <a:latin typeface="Barlow" panose="00000500000000000000" pitchFamily="2" charset="0"/>
                          <a:ea typeface="Arial Unicode MS"/>
                        </a:rPr>
                        <a:t>Targeted Student Engagement: Opportunity to host workshops or webinars tailored to regional participants.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3194019"/>
                  </a:ext>
                </a:extLst>
              </a:tr>
              <a:tr h="288131">
                <a:tc>
                  <a:txBody>
                    <a:bodyPr/>
                    <a:lstStyle/>
                    <a:p>
                      <a:r>
                        <a:rPr lang="en-CA" sz="1000" dirty="0">
                          <a:effectLst/>
                          <a:latin typeface="Barlow" panose="00000500000000000000" pitchFamily="2" charset="0"/>
                          <a:ea typeface="Arial Unicode MS"/>
                        </a:rPr>
                        <a:t>Nominate a media spokesperson from your organization to engage with regional media opportunities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605639"/>
                  </a:ext>
                </a:extLst>
              </a:tr>
              <a:tr h="0">
                <a:tc>
                  <a:txBody>
                    <a:bodyPr/>
                    <a:lstStyle/>
                    <a:p>
                      <a:r>
                        <a:rPr lang="en-CA" sz="1000" dirty="0">
                          <a:effectLst/>
                          <a:latin typeface="Barlow" panose="00000500000000000000" pitchFamily="2" charset="0"/>
                          <a:ea typeface="Arial Unicode MS"/>
                        </a:rPr>
                        <a:t>Present awards to CyberTitan champions</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47681"/>
                  </a:ext>
                </a:extLst>
              </a:tr>
              <a:tr h="144066">
                <a:tc>
                  <a:txBody>
                    <a:bodyPr/>
                    <a:lstStyle/>
                    <a:p>
                      <a:r>
                        <a:rPr lang="en-CA" sz="1000" dirty="0">
                          <a:effectLst/>
                          <a:latin typeface="Barlow" panose="00000500000000000000" pitchFamily="2" charset="0"/>
                          <a:ea typeface="Arial Unicode MS"/>
                        </a:rPr>
                        <a:t>Awards ceremony recognition</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endParaRPr lang="en-CA" sz="1000" dirty="0">
                        <a:effectLst/>
                        <a:latin typeface="Times New Roman" panose="02020603050405020304" pitchFamily="18" charset="0"/>
                        <a:ea typeface="Arial Unicode MS"/>
                      </a:endParaRP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500" dirty="0">
                          <a:effectLst/>
                          <a:latin typeface="Times New Roman" panose="02020603050405020304" pitchFamily="18" charset="0"/>
                          <a:ea typeface="Arial Unicode MS"/>
                        </a:rPr>
                        <a:t> </a:t>
                      </a:r>
                    </a:p>
                  </a:txBody>
                  <a:tcPr marL="29504" marR="295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667333"/>
                  </a:ext>
                </a:extLst>
              </a:tr>
            </a:tbl>
          </a:graphicData>
        </a:graphic>
      </p:graphicFrame>
    </p:spTree>
    <p:extLst>
      <p:ext uri="{BB962C8B-B14F-4D97-AF65-F5344CB8AC3E}">
        <p14:creationId xmlns:p14="http://schemas.microsoft.com/office/powerpoint/2010/main" val="254037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149A9-4B01-9322-0468-4232C4945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B84F3-2A21-F2F2-2245-AC352E31833D}"/>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4CBBB41A-9776-2D73-DAA5-4275817B59BA}"/>
              </a:ext>
            </a:extLst>
          </p:cNvPr>
          <p:cNvSpPr>
            <a:spLocks noGrp="1"/>
          </p:cNvSpPr>
          <p:nvPr>
            <p:ph type="subTitle" idx="1"/>
          </p:nvPr>
        </p:nvSpPr>
        <p:spPr/>
        <p:txBody>
          <a:bodyPr/>
          <a:lstStyle/>
          <a:p>
            <a:endParaRPr lang="en-CA"/>
          </a:p>
        </p:txBody>
      </p:sp>
      <p:sp>
        <p:nvSpPr>
          <p:cNvPr id="6" name="Rectangle 5">
            <a:extLst>
              <a:ext uri="{FF2B5EF4-FFF2-40B4-BE49-F238E27FC236}">
                <a16:creationId xmlns:a16="http://schemas.microsoft.com/office/drawing/2014/main" id="{B8952FE5-0AD0-489A-E2F9-76FF1309B332}"/>
              </a:ext>
            </a:extLst>
          </p:cNvPr>
          <p:cNvSpPr/>
          <p:nvPr/>
        </p:nvSpPr>
        <p:spPr>
          <a:xfrm>
            <a:off x="0" y="0"/>
            <a:ext cx="12273482" cy="7129603"/>
          </a:xfrm>
          <a:prstGeom prst="rect">
            <a:avLst/>
          </a:prstGeom>
          <a:solidFill>
            <a:srgbClr val="1526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descr="A group of young men working on a computer&#10;&#10;Description automatically generated">
            <a:extLst>
              <a:ext uri="{FF2B5EF4-FFF2-40B4-BE49-F238E27FC236}">
                <a16:creationId xmlns:a16="http://schemas.microsoft.com/office/drawing/2014/main" id="{BC44BB5F-C202-4C17-3C4E-540D0A242B46}"/>
              </a:ext>
            </a:extLst>
          </p:cNvPr>
          <p:cNvPicPr>
            <a:picLocks noChangeAspect="1"/>
          </p:cNvPicPr>
          <p:nvPr/>
        </p:nvPicPr>
        <p:blipFill>
          <a:blip r:embed="rId2">
            <a:alphaModFix amt="25000"/>
            <a:extLst>
              <a:ext uri="{28A0092B-C50C-407E-A947-70E740481C1C}">
                <a14:useLocalDpi xmlns:a14="http://schemas.microsoft.com/office/drawing/2010/main" val="0"/>
              </a:ext>
            </a:extLst>
          </a:blip>
          <a:srcRect b="13057"/>
          <a:stretch/>
        </p:blipFill>
        <p:spPr>
          <a:xfrm>
            <a:off x="1" y="-1"/>
            <a:ext cx="12273482" cy="7129603"/>
          </a:xfrm>
          <a:prstGeom prst="rect">
            <a:avLst/>
          </a:prstGeom>
        </p:spPr>
      </p:pic>
      <p:pic>
        <p:nvPicPr>
          <p:cNvPr id="14" name="Picture 13" descr="A white logo with a leaf and a person in the middle&#10;&#10;Description automatically generated">
            <a:extLst>
              <a:ext uri="{FF2B5EF4-FFF2-40B4-BE49-F238E27FC236}">
                <a16:creationId xmlns:a16="http://schemas.microsoft.com/office/drawing/2014/main" id="{42243B4A-63C0-9F66-5DFC-FB99247A6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29" y="6193699"/>
            <a:ext cx="1293043" cy="310925"/>
          </a:xfrm>
          <a:prstGeom prst="rect">
            <a:avLst/>
          </a:prstGeom>
        </p:spPr>
      </p:pic>
      <p:sp>
        <p:nvSpPr>
          <p:cNvPr id="20" name="TextBox 19">
            <a:extLst>
              <a:ext uri="{FF2B5EF4-FFF2-40B4-BE49-F238E27FC236}">
                <a16:creationId xmlns:a16="http://schemas.microsoft.com/office/drawing/2014/main" id="{0D7BDFF6-4DF0-50C7-C732-AC7F47D66889}"/>
              </a:ext>
            </a:extLst>
          </p:cNvPr>
          <p:cNvSpPr txBox="1"/>
          <p:nvPr/>
        </p:nvSpPr>
        <p:spPr>
          <a:xfrm>
            <a:off x="712721" y="536493"/>
            <a:ext cx="7403083" cy="3139321"/>
          </a:xfrm>
          <a:prstGeom prst="rect">
            <a:avLst/>
          </a:prstGeom>
          <a:noFill/>
        </p:spPr>
        <p:txBody>
          <a:bodyPr wrap="square" rtlCol="0">
            <a:spAutoFit/>
          </a:bodyPr>
          <a:lstStyle/>
          <a:p>
            <a:r>
              <a:rPr lang="en-US" sz="6600" b="1" dirty="0">
                <a:solidFill>
                  <a:schemeClr val="bg1"/>
                </a:solidFill>
                <a:effectLst>
                  <a:outerShdw blurRad="50800" dist="38100" dir="2700000" algn="tl" rotWithShape="0">
                    <a:srgbClr val="15264C">
                      <a:alpha val="34000"/>
                    </a:srgbClr>
                  </a:outerShdw>
                </a:effectLst>
                <a:latin typeface="Barlow ExtraBold" panose="00000900000000000000" pitchFamily="2" charset="0"/>
              </a:rPr>
              <a:t>Join us in Shaping Canada's </a:t>
            </a:r>
            <a:r>
              <a:rPr lang="en-US" sz="6600" b="1" dirty="0">
                <a:solidFill>
                  <a:schemeClr val="bg1"/>
                </a:solidFill>
                <a:effectLst>
                  <a:outerShdw blurRad="50800" dist="38100" dir="2700000" algn="tl" rotWithShape="0">
                    <a:srgbClr val="15264C">
                      <a:alpha val="34000"/>
                    </a:srgbClr>
                  </a:outerShdw>
                </a:effectLst>
                <a:highlight>
                  <a:srgbClr val="D5204E"/>
                </a:highlight>
                <a:latin typeface="Barlow ExtraBold" panose="00000900000000000000" pitchFamily="2" charset="0"/>
              </a:rPr>
              <a:t>Digital</a:t>
            </a:r>
            <a:r>
              <a:rPr lang="en-US" sz="6600" b="1" dirty="0">
                <a:solidFill>
                  <a:schemeClr val="bg1"/>
                </a:solidFill>
                <a:effectLst>
                  <a:outerShdw blurRad="50800" dist="38100" dir="2700000" algn="tl" rotWithShape="0">
                    <a:srgbClr val="15264C">
                      <a:alpha val="34000"/>
                    </a:srgbClr>
                  </a:outerShdw>
                </a:effectLst>
                <a:latin typeface="Barlow ExtraBold" panose="00000900000000000000" pitchFamily="2" charset="0"/>
              </a:rPr>
              <a:t> Future</a:t>
            </a:r>
            <a:endParaRPr lang="en-CA" sz="6600" b="1" dirty="0">
              <a:solidFill>
                <a:schemeClr val="bg1"/>
              </a:solidFill>
              <a:effectLst>
                <a:outerShdw blurRad="50800" dist="38100" dir="2700000" algn="tl" rotWithShape="0">
                  <a:srgbClr val="15264C">
                    <a:alpha val="34000"/>
                  </a:srgbClr>
                </a:outerShdw>
              </a:effectLst>
              <a:latin typeface="Barlow ExtraBold" panose="00000900000000000000" pitchFamily="2" charset="0"/>
            </a:endParaRPr>
          </a:p>
        </p:txBody>
      </p:sp>
      <p:sp>
        <p:nvSpPr>
          <p:cNvPr id="21" name="TextBox 20">
            <a:extLst>
              <a:ext uri="{FF2B5EF4-FFF2-40B4-BE49-F238E27FC236}">
                <a16:creationId xmlns:a16="http://schemas.microsoft.com/office/drawing/2014/main" id="{F159D690-12A8-C941-FCAC-904C5FF87B89}"/>
              </a:ext>
            </a:extLst>
          </p:cNvPr>
          <p:cNvSpPr txBox="1"/>
          <p:nvPr/>
        </p:nvSpPr>
        <p:spPr>
          <a:xfrm>
            <a:off x="5093541" y="4873408"/>
            <a:ext cx="6220130" cy="1631216"/>
          </a:xfrm>
          <a:prstGeom prst="rect">
            <a:avLst/>
          </a:prstGeom>
          <a:noFill/>
        </p:spPr>
        <p:txBody>
          <a:bodyPr wrap="square" rtlCol="0">
            <a:spAutoFit/>
          </a:bodyPr>
          <a:lstStyle/>
          <a:p>
            <a:r>
              <a:rPr lang="en-US" sz="2000" dirty="0">
                <a:solidFill>
                  <a:schemeClr val="bg1"/>
                </a:solidFill>
                <a:effectLst/>
                <a:latin typeface="Barlow" panose="00000500000000000000" pitchFamily="2" charset="0"/>
                <a:ea typeface="Barlow" panose="00000500000000000000" pitchFamily="2" charset="0"/>
                <a:cs typeface="Barlow" panose="00000500000000000000" pitchFamily="2" charset="0"/>
              </a:rPr>
              <a:t>By sponsoring </a:t>
            </a:r>
            <a:r>
              <a:rPr lang="en-US" sz="2000" b="1" dirty="0">
                <a:solidFill>
                  <a:schemeClr val="bg1"/>
                </a:solidFill>
                <a:effectLst/>
                <a:latin typeface="Barlow" panose="00000500000000000000" pitchFamily="2" charset="0"/>
                <a:ea typeface="Barlow" panose="00000500000000000000" pitchFamily="2" charset="0"/>
                <a:cs typeface="Barlow" panose="00000500000000000000" pitchFamily="2" charset="0"/>
              </a:rPr>
              <a:t>CyberTitan</a:t>
            </a:r>
            <a:r>
              <a:rPr lang="en-US" sz="2000" dirty="0">
                <a:solidFill>
                  <a:schemeClr val="bg1"/>
                </a:solidFill>
                <a:effectLst/>
                <a:latin typeface="Barlow" panose="00000500000000000000" pitchFamily="2" charset="0"/>
                <a:ea typeface="Barlow" panose="00000500000000000000" pitchFamily="2" charset="0"/>
                <a:cs typeface="Barlow" panose="00000500000000000000" pitchFamily="2" charset="0"/>
              </a:rPr>
              <a:t>, you're not just supporting a competition – you're investing in Canada's digital future. Help us </a:t>
            </a:r>
            <a:r>
              <a:rPr lang="en-US" sz="2000" b="1" dirty="0">
                <a:solidFill>
                  <a:schemeClr val="bg1"/>
                </a:solidFill>
                <a:effectLst/>
                <a:latin typeface="Barlow" panose="00000500000000000000" pitchFamily="2" charset="0"/>
                <a:ea typeface="Barlow" panose="00000500000000000000" pitchFamily="2" charset="0"/>
                <a:cs typeface="Barlow" panose="00000500000000000000" pitchFamily="2" charset="0"/>
              </a:rPr>
              <a:t>inspire and educate </a:t>
            </a:r>
            <a:r>
              <a:rPr lang="en-US" sz="2000" dirty="0">
                <a:solidFill>
                  <a:schemeClr val="bg1"/>
                </a:solidFill>
                <a:effectLst/>
                <a:latin typeface="Barlow" panose="00000500000000000000" pitchFamily="2" charset="0"/>
                <a:ea typeface="Barlow" panose="00000500000000000000" pitchFamily="2" charset="0"/>
                <a:cs typeface="Barlow" panose="00000500000000000000" pitchFamily="2" charset="0"/>
              </a:rPr>
              <a:t>the next generation of cyber defenders while positioning your organization at the forefront of this </a:t>
            </a:r>
            <a:r>
              <a:rPr lang="en-US" sz="2000" b="1" dirty="0">
                <a:solidFill>
                  <a:schemeClr val="bg1"/>
                </a:solidFill>
                <a:effectLst/>
                <a:latin typeface="Barlow" panose="00000500000000000000" pitchFamily="2" charset="0"/>
                <a:ea typeface="Barlow" panose="00000500000000000000" pitchFamily="2" charset="0"/>
                <a:cs typeface="Barlow" panose="00000500000000000000" pitchFamily="2" charset="0"/>
              </a:rPr>
              <a:t>critical </a:t>
            </a:r>
            <a:r>
              <a:rPr lang="en-US" sz="2000" dirty="0">
                <a:solidFill>
                  <a:schemeClr val="bg1"/>
                </a:solidFill>
                <a:effectLst/>
                <a:latin typeface="Barlow" panose="00000500000000000000" pitchFamily="2" charset="0"/>
                <a:ea typeface="Barlow" panose="00000500000000000000" pitchFamily="2" charset="0"/>
                <a:cs typeface="Barlow" panose="00000500000000000000" pitchFamily="2" charset="0"/>
              </a:rPr>
              <a:t>field.</a:t>
            </a:r>
            <a:endParaRPr lang="en-CA" sz="2000" dirty="0">
              <a:solidFill>
                <a:schemeClr val="bg1"/>
              </a:solidFill>
              <a:effectLst/>
              <a:latin typeface="Barlow" panose="00000500000000000000" pitchFamily="2" charset="0"/>
              <a:ea typeface="Arial Unicode MS"/>
            </a:endParaRPr>
          </a:p>
        </p:txBody>
      </p:sp>
    </p:spTree>
    <p:extLst>
      <p:ext uri="{BB962C8B-B14F-4D97-AF65-F5344CB8AC3E}">
        <p14:creationId xmlns:p14="http://schemas.microsoft.com/office/powerpoint/2010/main" val="50047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EFBB-5B8E-311A-7D23-98E62F8F78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D23160-D1D1-2C08-C9FA-4F49233CD167}"/>
              </a:ext>
            </a:extLst>
          </p:cNvPr>
          <p:cNvSpPr/>
          <p:nvPr/>
        </p:nvSpPr>
        <p:spPr>
          <a:xfrm>
            <a:off x="0" y="0"/>
            <a:ext cx="12273482" cy="7129603"/>
          </a:xfrm>
          <a:prstGeom prst="rect">
            <a:avLst/>
          </a:prstGeom>
          <a:solidFill>
            <a:srgbClr val="1526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descr="A white logo with a leaf and a person in the middle&#10;&#10;Description automatically generated">
            <a:extLst>
              <a:ext uri="{FF2B5EF4-FFF2-40B4-BE49-F238E27FC236}">
                <a16:creationId xmlns:a16="http://schemas.microsoft.com/office/drawing/2014/main" id="{DDB0D973-7782-2C4E-3666-DE6655ADA795}"/>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878329" y="6193699"/>
            <a:ext cx="1293043" cy="310925"/>
          </a:xfrm>
          <a:prstGeom prst="rect">
            <a:avLst/>
          </a:prstGeom>
        </p:spPr>
      </p:pic>
      <p:sp>
        <p:nvSpPr>
          <p:cNvPr id="9" name="TextBox 8">
            <a:extLst>
              <a:ext uri="{FF2B5EF4-FFF2-40B4-BE49-F238E27FC236}">
                <a16:creationId xmlns:a16="http://schemas.microsoft.com/office/drawing/2014/main" id="{2EACB79F-7198-0852-C57F-87512BF0E92B}"/>
              </a:ext>
            </a:extLst>
          </p:cNvPr>
          <p:cNvSpPr txBox="1"/>
          <p:nvPr/>
        </p:nvSpPr>
        <p:spPr>
          <a:xfrm>
            <a:off x="712722" y="617788"/>
            <a:ext cx="5107054" cy="1384995"/>
          </a:xfrm>
          <a:prstGeom prst="rect">
            <a:avLst/>
          </a:prstGeom>
          <a:noFill/>
        </p:spPr>
        <p:txBody>
          <a:bodyPr wrap="square" rtlCol="0">
            <a:spAutoFit/>
          </a:bodyPr>
          <a:lstStyle/>
          <a:p>
            <a:r>
              <a:rPr lang="en-US" sz="2800" b="1" dirty="0">
                <a:solidFill>
                  <a:schemeClr val="bg1"/>
                </a:solidFill>
                <a:latin typeface="Barlow ExtraBold" panose="00000900000000000000" pitchFamily="2" charset="0"/>
              </a:rPr>
              <a:t>About the Information and Communications Technology Council (ICTC)</a:t>
            </a:r>
            <a:endParaRPr lang="en-CA" sz="2800" b="1" dirty="0">
              <a:solidFill>
                <a:schemeClr val="bg1"/>
              </a:solidFill>
              <a:latin typeface="Barlow ExtraBold" panose="00000900000000000000" pitchFamily="2" charset="0"/>
            </a:endParaRPr>
          </a:p>
        </p:txBody>
      </p:sp>
      <p:sp>
        <p:nvSpPr>
          <p:cNvPr id="10" name="TextBox 9">
            <a:extLst>
              <a:ext uri="{FF2B5EF4-FFF2-40B4-BE49-F238E27FC236}">
                <a16:creationId xmlns:a16="http://schemas.microsoft.com/office/drawing/2014/main" id="{0DC90FA8-E6C6-9642-9B61-80195E97E8ED}"/>
              </a:ext>
            </a:extLst>
          </p:cNvPr>
          <p:cNvSpPr txBox="1"/>
          <p:nvPr/>
        </p:nvSpPr>
        <p:spPr>
          <a:xfrm>
            <a:off x="712722" y="2159249"/>
            <a:ext cx="5630021" cy="1754326"/>
          </a:xfrm>
          <a:prstGeom prst="rect">
            <a:avLst/>
          </a:prstGeom>
          <a:noFill/>
        </p:spPr>
        <p:txBody>
          <a:bodyPr wrap="square" rtlCol="0">
            <a:spAutoFit/>
          </a:bodyPr>
          <a:lstStyle/>
          <a:p>
            <a:r>
              <a:rPr lang="en-US" sz="1200" b="1" dirty="0">
                <a:solidFill>
                  <a:schemeClr val="bg1"/>
                </a:solidFill>
                <a:effectLst/>
                <a:latin typeface="Barlow" panose="00000500000000000000" pitchFamily="2" charset="0"/>
                <a:ea typeface="Barlow" panose="00000500000000000000" pitchFamily="2" charset="0"/>
                <a:cs typeface="Barlow" panose="00000500000000000000" pitchFamily="2" charset="0"/>
              </a:rPr>
              <a:t>The Information and Communications Technology Council (ICTC) is a neutral, not-for-profit national </a:t>
            </a:r>
            <a:r>
              <a:rPr lang="en-US" sz="1200" b="1" dirty="0" err="1">
                <a:solidFill>
                  <a:schemeClr val="bg1"/>
                </a:solidFill>
                <a:effectLst/>
                <a:latin typeface="Barlow" panose="00000500000000000000" pitchFamily="2" charset="0"/>
                <a:ea typeface="Barlow" panose="00000500000000000000" pitchFamily="2" charset="0"/>
                <a:cs typeface="Barlow" panose="00000500000000000000" pitchFamily="2" charset="0"/>
              </a:rPr>
              <a:t>centre</a:t>
            </a:r>
            <a:r>
              <a:rPr lang="en-US" sz="1200" b="1" dirty="0">
                <a:solidFill>
                  <a:schemeClr val="bg1"/>
                </a:solidFill>
                <a:effectLst/>
                <a:latin typeface="Barlow" panose="00000500000000000000" pitchFamily="2" charset="0"/>
                <a:ea typeface="Barlow" panose="00000500000000000000" pitchFamily="2" charset="0"/>
                <a:cs typeface="Barlow" panose="00000500000000000000" pitchFamily="2" charset="0"/>
              </a:rPr>
              <a:t> of expertise with the mission of strengthening Canada's digital advantage in the global economy. </a:t>
            </a:r>
          </a:p>
          <a:p>
            <a:endParaRPr lang="en-US" sz="1200" dirty="0">
              <a:solidFill>
                <a:schemeClr val="bg1"/>
              </a:solidFill>
              <a:effectLst/>
              <a:latin typeface="Barlow" panose="00000500000000000000" pitchFamily="2" charset="0"/>
              <a:ea typeface="Barlow" panose="00000500000000000000" pitchFamily="2" charset="0"/>
              <a:cs typeface="Barlow" panose="00000500000000000000" pitchFamily="2" charset="0"/>
            </a:endParaRPr>
          </a:p>
          <a:p>
            <a:r>
              <a:rPr lang="en-US" sz="1200" dirty="0">
                <a:solidFill>
                  <a:schemeClr val="bg1"/>
                </a:solidFill>
                <a:effectLst/>
                <a:latin typeface="Barlow" panose="00000500000000000000" pitchFamily="2" charset="0"/>
                <a:ea typeface="Barlow" panose="00000500000000000000" pitchFamily="2" charset="0"/>
                <a:cs typeface="Barlow" panose="00000500000000000000" pitchFamily="2" charset="0"/>
              </a:rPr>
              <a:t>For over 30 years, and with a team of 100 experts, we have delivered forward-looking research, practical policy advice, and capacity building solutions for individuals and businesses. Our goal is to ensure that technology is utilized to drive economic growth and innovation and that Canada's workforce remains competitive on a global scale.</a:t>
            </a:r>
          </a:p>
        </p:txBody>
      </p:sp>
      <p:pic>
        <p:nvPicPr>
          <p:cNvPr id="4" name="Picture 3" descr="A person sitting at a table with a computer&#10;&#10;Description automatically generated">
            <a:extLst>
              <a:ext uri="{FF2B5EF4-FFF2-40B4-BE49-F238E27FC236}">
                <a16:creationId xmlns:a16="http://schemas.microsoft.com/office/drawing/2014/main" id="{3D7F30A5-23FF-D8A3-73A5-48C0EB85FB9C}"/>
              </a:ext>
            </a:extLst>
          </p:cNvPr>
          <p:cNvPicPr>
            <a:picLocks noChangeAspect="1"/>
          </p:cNvPicPr>
          <p:nvPr/>
        </p:nvPicPr>
        <p:blipFill>
          <a:blip r:embed="rId3">
            <a:alphaModFix amt="65000"/>
          </a:blip>
          <a:srcRect l="33515" t="9130" r="24549" b="5892"/>
          <a:stretch/>
        </p:blipFill>
        <p:spPr>
          <a:xfrm>
            <a:off x="6995886" y="-1"/>
            <a:ext cx="5277596" cy="7129603"/>
          </a:xfrm>
          <a:prstGeom prst="rect">
            <a:avLst/>
          </a:prstGeom>
        </p:spPr>
      </p:pic>
      <p:sp>
        <p:nvSpPr>
          <p:cNvPr id="5" name="TextBox 4">
            <a:extLst>
              <a:ext uri="{FF2B5EF4-FFF2-40B4-BE49-F238E27FC236}">
                <a16:creationId xmlns:a16="http://schemas.microsoft.com/office/drawing/2014/main" id="{3D41B135-42DE-2198-A326-3055BFF8A0AE}"/>
              </a:ext>
            </a:extLst>
          </p:cNvPr>
          <p:cNvSpPr txBox="1"/>
          <p:nvPr/>
        </p:nvSpPr>
        <p:spPr>
          <a:xfrm>
            <a:off x="712722" y="4369164"/>
            <a:ext cx="5107054" cy="523220"/>
          </a:xfrm>
          <a:prstGeom prst="rect">
            <a:avLst/>
          </a:prstGeom>
          <a:noFill/>
        </p:spPr>
        <p:txBody>
          <a:bodyPr wrap="square" rtlCol="0">
            <a:spAutoFit/>
          </a:bodyPr>
          <a:lstStyle/>
          <a:p>
            <a:r>
              <a:rPr lang="en-US" sz="2800" b="1" dirty="0">
                <a:solidFill>
                  <a:schemeClr val="bg1"/>
                </a:solidFill>
                <a:highlight>
                  <a:srgbClr val="D5204E"/>
                </a:highlight>
                <a:latin typeface="Barlow ExtraBold" panose="00000900000000000000" pitchFamily="2" charset="0"/>
              </a:rPr>
              <a:t>Contact:</a:t>
            </a:r>
            <a:endParaRPr lang="en-CA" sz="2800" b="1" dirty="0">
              <a:solidFill>
                <a:schemeClr val="bg1"/>
              </a:solidFill>
              <a:highlight>
                <a:srgbClr val="D5204E"/>
              </a:highlight>
              <a:latin typeface="Barlow ExtraBold" panose="00000900000000000000" pitchFamily="2" charset="0"/>
            </a:endParaRPr>
          </a:p>
        </p:txBody>
      </p:sp>
      <p:sp>
        <p:nvSpPr>
          <p:cNvPr id="7" name="TextBox 6">
            <a:extLst>
              <a:ext uri="{FF2B5EF4-FFF2-40B4-BE49-F238E27FC236}">
                <a16:creationId xmlns:a16="http://schemas.microsoft.com/office/drawing/2014/main" id="{4BCA2944-B732-BDE4-3527-D008B8133877}"/>
              </a:ext>
            </a:extLst>
          </p:cNvPr>
          <p:cNvSpPr txBox="1"/>
          <p:nvPr/>
        </p:nvSpPr>
        <p:spPr>
          <a:xfrm>
            <a:off x="712722" y="4907112"/>
            <a:ext cx="5630021" cy="830997"/>
          </a:xfrm>
          <a:prstGeom prst="rect">
            <a:avLst/>
          </a:prstGeom>
          <a:noFill/>
        </p:spPr>
        <p:txBody>
          <a:bodyPr wrap="square" rtlCol="0">
            <a:spAutoFit/>
          </a:bodyPr>
          <a:lstStyle/>
          <a:p>
            <a:r>
              <a:rPr lang="fr-FR" sz="1200" b="1" dirty="0">
                <a:solidFill>
                  <a:schemeClr val="bg1"/>
                </a:solidFill>
                <a:effectLst/>
                <a:latin typeface="Barlow" panose="00000500000000000000" pitchFamily="2" charset="0"/>
                <a:ea typeface="Barlow" panose="00000500000000000000" pitchFamily="2" charset="0"/>
                <a:cs typeface="Barlow" panose="00000500000000000000" pitchFamily="2" charset="0"/>
              </a:rPr>
              <a:t>Sheena Bolton (</a:t>
            </a:r>
            <a:r>
              <a:rPr lang="fr-FR" sz="1200" b="1" dirty="0" err="1">
                <a:solidFill>
                  <a:schemeClr val="bg1"/>
                </a:solidFill>
                <a:effectLst/>
                <a:latin typeface="Barlow" panose="00000500000000000000" pitchFamily="2" charset="0"/>
                <a:ea typeface="Barlow" panose="00000500000000000000" pitchFamily="2" charset="0"/>
                <a:cs typeface="Barlow" panose="00000500000000000000" pitchFamily="2" charset="0"/>
              </a:rPr>
              <a:t>She/Her</a:t>
            </a:r>
            <a:r>
              <a:rPr lang="fr-FR" sz="1200" b="1" dirty="0">
                <a:solidFill>
                  <a:schemeClr val="bg1"/>
                </a:solidFill>
                <a:effectLst/>
                <a:latin typeface="Barlow" panose="00000500000000000000" pitchFamily="2" charset="0"/>
                <a:ea typeface="Barlow" panose="00000500000000000000" pitchFamily="2" charset="0"/>
                <a:cs typeface="Barlow" panose="00000500000000000000" pitchFamily="2" charset="0"/>
              </a:rPr>
              <a:t>)</a:t>
            </a:r>
          </a:p>
          <a:p>
            <a:r>
              <a:rPr lang="fr-FR" sz="1200" dirty="0">
                <a:solidFill>
                  <a:schemeClr val="bg1"/>
                </a:solidFill>
                <a:effectLst/>
                <a:latin typeface="Barlow" panose="00000500000000000000" pitchFamily="2" charset="0"/>
                <a:ea typeface="Barlow" panose="00000500000000000000" pitchFamily="2" charset="0"/>
                <a:cs typeface="Barlow" panose="00000500000000000000" pitchFamily="2" charset="0"/>
              </a:rPr>
              <a:t>Manager: K-12, </a:t>
            </a:r>
            <a:r>
              <a:rPr lang="fr-FR" sz="1200" dirty="0" err="1">
                <a:solidFill>
                  <a:schemeClr val="bg1"/>
                </a:solidFill>
                <a:effectLst/>
                <a:latin typeface="Barlow" panose="00000500000000000000" pitchFamily="2" charset="0"/>
                <a:ea typeface="Barlow" panose="00000500000000000000" pitchFamily="2" charset="0"/>
                <a:cs typeface="Barlow" panose="00000500000000000000" pitchFamily="2" charset="0"/>
              </a:rPr>
              <a:t>CyberTitan</a:t>
            </a:r>
            <a:r>
              <a:rPr lang="fr-FR" sz="1200" dirty="0">
                <a:solidFill>
                  <a:schemeClr val="bg1"/>
                </a:solidFill>
                <a:effectLst/>
                <a:latin typeface="Barlow" panose="00000500000000000000" pitchFamily="2" charset="0"/>
                <a:ea typeface="Barlow" panose="00000500000000000000" pitchFamily="2" charset="0"/>
                <a:cs typeface="Barlow" panose="00000500000000000000" pitchFamily="2" charset="0"/>
              </a:rPr>
              <a:t> and Cyber Education Initiatives | Gestionnaire, maternelle à la 12e année, </a:t>
            </a:r>
            <a:r>
              <a:rPr lang="fr-FR" sz="1200" dirty="0" err="1">
                <a:solidFill>
                  <a:schemeClr val="bg1"/>
                </a:solidFill>
                <a:effectLst/>
                <a:latin typeface="Barlow" panose="00000500000000000000" pitchFamily="2" charset="0"/>
                <a:ea typeface="Barlow" panose="00000500000000000000" pitchFamily="2" charset="0"/>
                <a:cs typeface="Barlow" panose="00000500000000000000" pitchFamily="2" charset="0"/>
              </a:rPr>
              <a:t>CyberTitan</a:t>
            </a:r>
            <a:r>
              <a:rPr lang="fr-FR" sz="1200" dirty="0">
                <a:solidFill>
                  <a:schemeClr val="bg1"/>
                </a:solidFill>
                <a:effectLst/>
                <a:latin typeface="Barlow" panose="00000500000000000000" pitchFamily="2" charset="0"/>
                <a:ea typeface="Barlow" panose="00000500000000000000" pitchFamily="2" charset="0"/>
                <a:cs typeface="Barlow" panose="00000500000000000000" pitchFamily="2" charset="0"/>
              </a:rPr>
              <a:t> et initiatives de </a:t>
            </a:r>
            <a:r>
              <a:rPr lang="fr-FR" sz="1200" dirty="0" err="1">
                <a:solidFill>
                  <a:schemeClr val="bg1"/>
                </a:solidFill>
                <a:effectLst/>
                <a:latin typeface="Barlow" panose="00000500000000000000" pitchFamily="2" charset="0"/>
                <a:ea typeface="Barlow" panose="00000500000000000000" pitchFamily="2" charset="0"/>
                <a:cs typeface="Barlow" panose="00000500000000000000" pitchFamily="2" charset="0"/>
              </a:rPr>
              <a:t>cyberéducation</a:t>
            </a:r>
            <a:endParaRPr lang="fr-FR" sz="1200" dirty="0">
              <a:solidFill>
                <a:schemeClr val="bg1"/>
              </a:solidFill>
              <a:effectLst/>
              <a:latin typeface="Barlow" panose="00000500000000000000" pitchFamily="2" charset="0"/>
              <a:ea typeface="Barlow" panose="00000500000000000000" pitchFamily="2" charset="0"/>
              <a:cs typeface="Barlow" panose="00000500000000000000" pitchFamily="2" charset="0"/>
            </a:endParaRPr>
          </a:p>
          <a:p>
            <a:r>
              <a:rPr lang="fr-FR" sz="1200" dirty="0">
                <a:solidFill>
                  <a:schemeClr val="bg1"/>
                </a:solidFill>
                <a:effectLst/>
                <a:latin typeface="Barlow" panose="00000500000000000000" pitchFamily="2" charset="0"/>
                <a:ea typeface="Barlow" panose="00000500000000000000" pitchFamily="2" charset="0"/>
                <a:cs typeface="Barlow" panose="00000500000000000000" pitchFamily="2" charset="0"/>
              </a:rPr>
              <a:t>Tel: 613-237-8551 </a:t>
            </a:r>
            <a:r>
              <a:rPr lang="fr-FR" sz="1200" dirty="0" err="1">
                <a:solidFill>
                  <a:schemeClr val="bg1"/>
                </a:solidFill>
                <a:effectLst/>
                <a:latin typeface="Barlow" panose="00000500000000000000" pitchFamily="2" charset="0"/>
                <a:ea typeface="Barlow" panose="00000500000000000000" pitchFamily="2" charset="0"/>
                <a:cs typeface="Barlow" panose="00000500000000000000" pitchFamily="2" charset="0"/>
              </a:rPr>
              <a:t>ext</a:t>
            </a:r>
            <a:r>
              <a:rPr lang="fr-FR" sz="1200" dirty="0">
                <a:solidFill>
                  <a:schemeClr val="bg1"/>
                </a:solidFill>
                <a:effectLst/>
                <a:latin typeface="Barlow" panose="00000500000000000000" pitchFamily="2" charset="0"/>
                <a:ea typeface="Barlow" panose="00000500000000000000" pitchFamily="2" charset="0"/>
                <a:cs typeface="Barlow" panose="00000500000000000000" pitchFamily="2" charset="0"/>
              </a:rPr>
              <a:t>. 154</a:t>
            </a:r>
          </a:p>
        </p:txBody>
      </p:sp>
    </p:spTree>
    <p:extLst>
      <p:ext uri="{BB962C8B-B14F-4D97-AF65-F5344CB8AC3E}">
        <p14:creationId xmlns:p14="http://schemas.microsoft.com/office/powerpoint/2010/main" val="27903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421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TC Slideshow Template" id="{16269833-A4D2-F542-AF59-8964B8056C63}" vid="{8850E6D4-1394-6745-8B9B-9ACFE93437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8BD14024D43449A87CE896EEE2D445" ma:contentTypeVersion="19" ma:contentTypeDescription="Create a new document." ma:contentTypeScope="" ma:versionID="99359d76bb3d928fe86694d515948cf2">
  <xsd:schema xmlns:xsd="http://www.w3.org/2001/XMLSchema" xmlns:xs="http://www.w3.org/2001/XMLSchema" xmlns:p="http://schemas.microsoft.com/office/2006/metadata/properties" xmlns:ns2="d4ce1743-6f4a-4760-893e-861daae0acdd" xmlns:ns3="04f76bb4-c6c3-4084-a554-38d50217ef21" targetNamespace="http://schemas.microsoft.com/office/2006/metadata/properties" ma:root="true" ma:fieldsID="aa00100693ac81253bbe5f4be31bf799" ns2:_="" ns3:_="">
    <xsd:import namespace="d4ce1743-6f4a-4760-893e-861daae0acdd"/>
    <xsd:import namespace="04f76bb4-c6c3-4084-a554-38d50217ef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e1743-6f4a-4760-893e-861daae0ac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446060-de9f-4c01-a4e1-5b9040edc5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f76bb4-c6c3-4084-a554-38d50217ef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b899fde-78f6-47b8-9c8b-4d5b99168f1d}" ma:internalName="TaxCatchAll" ma:showField="CatchAllData" ma:web="04f76bb4-c6c3-4084-a554-38d50217ef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ce1743-6f4a-4760-893e-861daae0acdd">
      <Terms xmlns="http://schemas.microsoft.com/office/infopath/2007/PartnerControls"/>
    </lcf76f155ced4ddcb4097134ff3c332f>
    <TaxCatchAll xmlns="04f76bb4-c6c3-4084-a554-38d50217ef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8DE9D6-1B49-4B1C-B9FC-BA711846D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e1743-6f4a-4760-893e-861daae0acdd"/>
    <ds:schemaRef ds:uri="04f76bb4-c6c3-4084-a554-38d50217ef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667E44-94A6-4CC6-9B2A-728FD0184A5E}">
  <ds:schemaRefs>
    <ds:schemaRef ds:uri="http://schemas.microsoft.com/office/2006/metadata/properties"/>
    <ds:schemaRef ds:uri="http://schemas.microsoft.com/office/infopath/2007/PartnerControls"/>
    <ds:schemaRef ds:uri="d4ce1743-6f4a-4760-893e-861daae0acdd"/>
    <ds:schemaRef ds:uri="04f76bb4-c6c3-4084-a554-38d50217ef21"/>
  </ds:schemaRefs>
</ds:datastoreItem>
</file>

<file path=customXml/itemProps3.xml><?xml version="1.0" encoding="utf-8"?>
<ds:datastoreItem xmlns:ds="http://schemas.openxmlformats.org/officeDocument/2006/customXml" ds:itemID="{08993B04-4F07-476A-941F-AB9016C33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ICTC Slideshow Template</Template>
  <TotalTime>1248</TotalTime>
  <Words>898</Words>
  <Application>Microsoft Office PowerPoint</Application>
  <PresentationFormat>Widescreen</PresentationFormat>
  <Paragraphs>198</Paragraphs>
  <Slides>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Barlow</vt:lpstr>
      <vt:lpstr>Barlow Black</vt:lpstr>
      <vt:lpstr>Barlow ExtraBold</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Kayla Patrick</dc:creator>
  <cp:lastModifiedBy>Kayla Patrick</cp:lastModifiedBy>
  <cp:revision>7</cp:revision>
  <dcterms:created xsi:type="dcterms:W3CDTF">2024-11-05T21:51:04Z</dcterms:created>
  <dcterms:modified xsi:type="dcterms:W3CDTF">2025-01-17T20:18:10Z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0x010100018BD14024D43449A87CE896EEE2D445</vt:lpwstr>
  </property>
</Properties>
</file>